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7" r:id="rId2"/>
    <p:sldId id="256" r:id="rId3"/>
    <p:sldId id="258" r:id="rId4"/>
    <p:sldId id="259" r:id="rId5"/>
    <p:sldId id="261" r:id="rId6"/>
    <p:sldId id="260" r:id="rId7"/>
    <p:sldId id="262" r:id="rId8"/>
    <p:sldId id="264" r:id="rId9"/>
    <p:sldId id="263" r:id="rId10"/>
    <p:sldId id="265" r:id="rId11"/>
    <p:sldId id="25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p:restoredTop sz="94656"/>
  </p:normalViewPr>
  <p:slideViewPr>
    <p:cSldViewPr snapToGrid="0" snapToObjects="1">
      <p:cViewPr varScale="1">
        <p:scale>
          <a:sx n="122" d="100"/>
          <a:sy n="122"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A63D-CDAB-1C4E-9765-BCB1D543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05E710-5442-FC48-8A0B-D95A3EC72D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4E1FE-AA61-A440-865D-F7ED2CF3DB82}"/>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5" name="Footer Placeholder 4">
            <a:extLst>
              <a:ext uri="{FF2B5EF4-FFF2-40B4-BE49-F238E27FC236}">
                <a16:creationId xmlns:a16="http://schemas.microsoft.com/office/drawing/2014/main" id="{CDDDE685-AD83-7E44-A910-ED402B677D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23E061-DD8E-1B4A-B6AC-33894CF89680}"/>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2156284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D49A-8119-3E41-8AF2-6A3591230B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0955BF-A8E4-4F40-87CC-68375FFEC6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5C70C1-A3B1-F249-B4D8-A09BBACC1470}"/>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5" name="Footer Placeholder 4">
            <a:extLst>
              <a:ext uri="{FF2B5EF4-FFF2-40B4-BE49-F238E27FC236}">
                <a16:creationId xmlns:a16="http://schemas.microsoft.com/office/drawing/2014/main" id="{C3EC32EB-0018-2C42-83BA-EBCE55DFB1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3C4607-6DD2-2146-B09A-7912B120932B}"/>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3251612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812021-A3CD-3042-90C0-E2047FECD8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A41E82-D6D6-6A41-BD19-3C7B4B5DCB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A2149-F2E8-5440-A627-EE6273D4C26F}"/>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5" name="Footer Placeholder 4">
            <a:extLst>
              <a:ext uri="{FF2B5EF4-FFF2-40B4-BE49-F238E27FC236}">
                <a16:creationId xmlns:a16="http://schemas.microsoft.com/office/drawing/2014/main" id="{32600088-1974-644B-B7A8-E67A163B71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67E01A-02E9-0243-A657-D74BECFE0E34}"/>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352532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F986-09B0-C141-8D27-D7D2699BC2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A6866F-1369-6144-80AE-90497A2D25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CC0ED-E828-874C-A497-98ED63235698}"/>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5" name="Footer Placeholder 4">
            <a:extLst>
              <a:ext uri="{FF2B5EF4-FFF2-40B4-BE49-F238E27FC236}">
                <a16:creationId xmlns:a16="http://schemas.microsoft.com/office/drawing/2014/main" id="{F695C291-9CC5-2E4B-A519-F53EC8CCF4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68940C-11A2-6F45-BCE8-2688F438CBEC}"/>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911087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718F-F418-FE45-9175-DFCA91A5BF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3164CA-4B7A-1F48-959B-1E3B6E61E9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959359-8668-2548-9AFD-3D83C5CA5A0A}"/>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5" name="Footer Placeholder 4">
            <a:extLst>
              <a:ext uri="{FF2B5EF4-FFF2-40B4-BE49-F238E27FC236}">
                <a16:creationId xmlns:a16="http://schemas.microsoft.com/office/drawing/2014/main" id="{83ED3BF2-3D00-D340-B4C2-9D5C8B758E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13509D-FE1E-244C-A4BA-1B19F5739E9C}"/>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221263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AEA5-9190-1341-8BD6-270745576F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CA7AC0-1B64-9A48-9268-BD388BFF6C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7311F7-8759-ED4D-9A4F-B16DE47925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967A2-7B4F-2147-87A9-F7E76C50BFE9}"/>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6" name="Footer Placeholder 5">
            <a:extLst>
              <a:ext uri="{FF2B5EF4-FFF2-40B4-BE49-F238E27FC236}">
                <a16:creationId xmlns:a16="http://schemas.microsoft.com/office/drawing/2014/main" id="{E91D0EC3-3C27-1D4B-A363-0C545CBF06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904204-320A-FF4C-8FB1-F8E141CC21D9}"/>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3803155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9955-9AA4-134B-B05B-DE21073B13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18D757-B5C6-3C45-86C5-BA197FDF9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0806567-F5A7-BA4A-BE98-E9EF6293C8E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7BB83-413C-064E-8DB6-7FFB1EBB00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06D5AD-848C-DA48-AB1D-E5EEB491235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BCD1B2-677F-FA45-9D78-1A8230079CA1}"/>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8" name="Footer Placeholder 7">
            <a:extLst>
              <a:ext uri="{FF2B5EF4-FFF2-40B4-BE49-F238E27FC236}">
                <a16:creationId xmlns:a16="http://schemas.microsoft.com/office/drawing/2014/main" id="{21EDA56A-D3E3-F240-9BEE-9DEC77DB68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6AB48F0-BB5E-3D44-9EBA-7EB91B2DDA72}"/>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215251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629D-64D4-9541-A007-A646FDE70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F8B67D-BAA8-FA40-B5E8-F0EA60A2C390}"/>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4" name="Footer Placeholder 3">
            <a:extLst>
              <a:ext uri="{FF2B5EF4-FFF2-40B4-BE49-F238E27FC236}">
                <a16:creationId xmlns:a16="http://schemas.microsoft.com/office/drawing/2014/main" id="{9C966FD5-ED1F-D240-BE6C-4279881F6DB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266866-FD64-2049-B2E9-C0FAE74B3A96}"/>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406655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71D555-9BF6-D644-B615-899D5B09633C}"/>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3" name="Footer Placeholder 2">
            <a:extLst>
              <a:ext uri="{FF2B5EF4-FFF2-40B4-BE49-F238E27FC236}">
                <a16:creationId xmlns:a16="http://schemas.microsoft.com/office/drawing/2014/main" id="{F21560EA-B104-9E45-80E4-B1D586C949F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A75BB07-D547-D14D-B0D4-D11FB18D7DEB}"/>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1585038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6D99-0A84-EB40-9B34-30712813C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C3190C-82E4-374E-9BD0-7A74DCE57B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2DA362-C0A8-494E-B7EF-14E4A8F10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1A7FF-5B27-E448-B811-BC952F1DFD23}"/>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6" name="Footer Placeholder 5">
            <a:extLst>
              <a:ext uri="{FF2B5EF4-FFF2-40B4-BE49-F238E27FC236}">
                <a16:creationId xmlns:a16="http://schemas.microsoft.com/office/drawing/2014/main" id="{B6F24488-A69B-0B4B-9EBD-A6E1CB479C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B35CC2-D414-0943-81E3-3AE0FCEC5234}"/>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306847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0E00-D688-954C-9B35-124012C659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8E212D-ED65-5B45-B3BE-800F84A33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D79536-0F0B-494A-B1A4-9E95CB178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1C9502-556D-B24F-A959-3F53D3E8D1BC}"/>
              </a:ext>
            </a:extLst>
          </p:cNvPr>
          <p:cNvSpPr>
            <a:spLocks noGrp="1"/>
          </p:cNvSpPr>
          <p:nvPr>
            <p:ph type="dt" sz="half" idx="10"/>
          </p:nvPr>
        </p:nvSpPr>
        <p:spPr/>
        <p:txBody>
          <a:bodyPr/>
          <a:lstStyle/>
          <a:p>
            <a:fld id="{3871C589-2E3E-CC45-B964-6B9CA94E2993}" type="datetimeFigureOut">
              <a:rPr lang="en-US" smtClean="0"/>
              <a:t>10/29/18</a:t>
            </a:fld>
            <a:endParaRPr lang="en-US" dirty="0"/>
          </a:p>
        </p:txBody>
      </p:sp>
      <p:sp>
        <p:nvSpPr>
          <p:cNvPr id="6" name="Footer Placeholder 5">
            <a:extLst>
              <a:ext uri="{FF2B5EF4-FFF2-40B4-BE49-F238E27FC236}">
                <a16:creationId xmlns:a16="http://schemas.microsoft.com/office/drawing/2014/main" id="{E2751DA7-D797-A444-8123-62925F56F4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A5797F-31C1-B848-90BD-230F95201262}"/>
              </a:ext>
            </a:extLst>
          </p:cNvPr>
          <p:cNvSpPr>
            <a:spLocks noGrp="1"/>
          </p:cNvSpPr>
          <p:nvPr>
            <p:ph type="sldNum" sz="quarter" idx="12"/>
          </p:nvPr>
        </p:nvSpPr>
        <p:spPr/>
        <p:txBody>
          <a:bodyPr/>
          <a:lstStyle/>
          <a:p>
            <a:fld id="{628F68D2-CB11-1B47-A6AB-2B3AE5406B1D}" type="slidenum">
              <a:rPr lang="en-US" smtClean="0"/>
              <a:t>‹#›</a:t>
            </a:fld>
            <a:endParaRPr lang="en-US" dirty="0"/>
          </a:p>
        </p:txBody>
      </p:sp>
    </p:spTree>
    <p:extLst>
      <p:ext uri="{BB962C8B-B14F-4D97-AF65-F5344CB8AC3E}">
        <p14:creationId xmlns:p14="http://schemas.microsoft.com/office/powerpoint/2010/main" val="313451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12E039-F065-7441-B466-383123734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7A1764-FB66-9A42-8090-1F4E5AC7D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35444-4767-7343-9E9B-554598ADE1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1C589-2E3E-CC45-B964-6B9CA94E2993}" type="datetimeFigureOut">
              <a:rPr lang="en-US" smtClean="0"/>
              <a:t>10/29/18</a:t>
            </a:fld>
            <a:endParaRPr lang="en-US" dirty="0"/>
          </a:p>
        </p:txBody>
      </p:sp>
      <p:sp>
        <p:nvSpPr>
          <p:cNvPr id="5" name="Footer Placeholder 4">
            <a:extLst>
              <a:ext uri="{FF2B5EF4-FFF2-40B4-BE49-F238E27FC236}">
                <a16:creationId xmlns:a16="http://schemas.microsoft.com/office/drawing/2014/main" id="{D727252F-939C-E946-AF95-E587513A1E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0B90EC-4BA8-3942-B12E-D6B8C937D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F68D2-CB11-1B47-A6AB-2B3AE5406B1D}" type="slidenum">
              <a:rPr lang="en-US" smtClean="0"/>
              <a:t>‹#›</a:t>
            </a:fld>
            <a:endParaRPr lang="en-US" dirty="0"/>
          </a:p>
        </p:txBody>
      </p:sp>
    </p:spTree>
    <p:extLst>
      <p:ext uri="{BB962C8B-B14F-4D97-AF65-F5344CB8AC3E}">
        <p14:creationId xmlns:p14="http://schemas.microsoft.com/office/powerpoint/2010/main" val="3814204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genome.jp/dbget-bin/www_bget?ec:2.7.2.4" TargetMode="External"/><Relationship Id="rId3" Type="http://schemas.openxmlformats.org/officeDocument/2006/relationships/image" Target="file:////var/folders/sz/wkql3yh156b40fgcxh9_c68h0000gq/T/com.microsoft.Word/WebArchiveCopyPasteTempFiles/C00049.gif" TargetMode="External"/><Relationship Id="rId7" Type="http://schemas.openxmlformats.org/officeDocument/2006/relationships/image" Target="file:////var/folders/sz/wkql3yh156b40fgcxh9_c68h0000gq/T/com.microsoft.Word/WebArchiveCopyPasteTempFiles/C00441.gif" TargetMode="External"/><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4.gif"/><Relationship Id="rId11" Type="http://schemas.openxmlformats.org/officeDocument/2006/relationships/image" Target="../media/image6.tiff"/><Relationship Id="rId5" Type="http://schemas.openxmlformats.org/officeDocument/2006/relationships/image" Target="file:////var/folders/sz/wkql3yh156b40fgcxh9_c68h0000gq/T/com.microsoft.Word/WebArchiveCopyPasteTempFiles/C03082.gif" TargetMode="External"/><Relationship Id="rId10" Type="http://schemas.openxmlformats.org/officeDocument/2006/relationships/image" Target="../media/image5.tiff"/><Relationship Id="rId4" Type="http://schemas.openxmlformats.org/officeDocument/2006/relationships/image" Target="../media/image3.gif"/><Relationship Id="rId9" Type="http://schemas.openxmlformats.org/officeDocument/2006/relationships/hyperlink" Target="https://www.genome.jp/dbget-bin/www_bget?ec:1.2.1.1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image" Target="../media/image10.tiff"/><Relationship Id="rId3" Type="http://schemas.openxmlformats.org/officeDocument/2006/relationships/image" Target="file:////var/folders/sz/wkql3yh156b40fgcxh9_c68h0000gq/T/com.microsoft.Word/WebArchiveCopyPasteTempFiles/C00441.gif" TargetMode="External"/><Relationship Id="rId7" Type="http://schemas.openxmlformats.org/officeDocument/2006/relationships/image" Target="file:////var/folders/sz/wkql3yh156b40fgcxh9_c68h0000gq/T/com.microsoft.Word/WebArchiveCopyPasteTempFiles/C00188.gif" TargetMode="External"/><Relationship Id="rId12" Type="http://schemas.openxmlformats.org/officeDocument/2006/relationships/hyperlink" Target="https://www.genome.jp/dbget-bin/www_bget?ec:4.2.3.1" TargetMode="External"/><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gif"/><Relationship Id="rId11" Type="http://schemas.openxmlformats.org/officeDocument/2006/relationships/hyperlink" Target="https://www.genome.jp/dbget-bin/www_bget?ec:2.7.1.39" TargetMode="External"/><Relationship Id="rId5" Type="http://schemas.openxmlformats.org/officeDocument/2006/relationships/image" Target="file:////var/folders/sz/wkql3yh156b40fgcxh9_c68h0000gq/T/com.microsoft.Word/WebArchiveCopyPasteTempFiles/C00263.gif" TargetMode="External"/><Relationship Id="rId15" Type="http://schemas.openxmlformats.org/officeDocument/2006/relationships/image" Target="../media/image12.tiff"/><Relationship Id="rId10" Type="http://schemas.openxmlformats.org/officeDocument/2006/relationships/hyperlink" Target="https://www.genome.jp/dbget-bin/www_bget?ec:1.1.1.3" TargetMode="External"/><Relationship Id="rId4" Type="http://schemas.openxmlformats.org/officeDocument/2006/relationships/image" Target="../media/image7.gif"/><Relationship Id="rId9" Type="http://schemas.openxmlformats.org/officeDocument/2006/relationships/image" Target="file:////var/folders/sz/wkql3yh156b40fgcxh9_c68h0000gq/T/com.microsoft.Word/WebArchiveCopyPasteTempFiles/C01102.gif" TargetMode="External"/><Relationship Id="rId14" Type="http://schemas.openxmlformats.org/officeDocument/2006/relationships/image" Target="../media/image11.tiff"/></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13" Type="http://schemas.openxmlformats.org/officeDocument/2006/relationships/image" Target="../media/image17.gif"/><Relationship Id="rId18" Type="http://schemas.openxmlformats.org/officeDocument/2006/relationships/image" Target="../media/image19.tiff"/><Relationship Id="rId3" Type="http://schemas.openxmlformats.org/officeDocument/2006/relationships/image" Target="file:////var/folders/sz/wkql3yh156b40fgcxh9_c68h0000gq/T/com.microsoft.Word/WebArchiveCopyPasteTempFiles/C00441.gif" TargetMode="External"/><Relationship Id="rId21" Type="http://schemas.openxmlformats.org/officeDocument/2006/relationships/image" Target="../media/image20.tiff"/><Relationship Id="rId7" Type="http://schemas.openxmlformats.org/officeDocument/2006/relationships/image" Target="file:////var/folders/sz/wkql3yh156b40fgcxh9_c68h0000gq/T/com.microsoft.Word/WebArchiveCopyPasteTempFiles/C03972.gif" TargetMode="External"/><Relationship Id="rId12" Type="http://schemas.openxmlformats.org/officeDocument/2006/relationships/hyperlink" Target="https://www.genome.jp/dbget-bin/www_bget?ec:4.3.3.7" TargetMode="External"/><Relationship Id="rId17" Type="http://schemas.openxmlformats.org/officeDocument/2006/relationships/hyperlink" Target="https://www.genome.jp/dbget-bin/www_bget?ec:2.3.1.117" TargetMode="External"/><Relationship Id="rId2" Type="http://schemas.openxmlformats.org/officeDocument/2006/relationships/image" Target="../media/image4.gif"/><Relationship Id="rId16" Type="http://schemas.openxmlformats.org/officeDocument/2006/relationships/image" Target="../media/image18.tiff"/><Relationship Id="rId20" Type="http://schemas.openxmlformats.org/officeDocument/2006/relationships/hyperlink" Target="https://www.genome.jp/dbget-bin/www_bget?ec:2.6.1.17" TargetMode="External"/><Relationship Id="rId1" Type="http://schemas.openxmlformats.org/officeDocument/2006/relationships/slideLayout" Target="../slideLayouts/slideLayout2.xml"/><Relationship Id="rId6" Type="http://schemas.openxmlformats.org/officeDocument/2006/relationships/image" Target="../media/image14.gif"/><Relationship Id="rId11" Type="http://schemas.openxmlformats.org/officeDocument/2006/relationships/image" Target="file:////var/folders/sz/wkql3yh156b40fgcxh9_c68h0000gq/T/com.microsoft.Word/WebArchiveCopyPasteTempFiles/C04421.gif" TargetMode="External"/><Relationship Id="rId5" Type="http://schemas.openxmlformats.org/officeDocument/2006/relationships/image" Target="file:////var/folders/sz/wkql3yh156b40fgcxh9_c68h0000gq/T/com.microsoft.Word/WebArchiveCopyPasteTempFiles/C20258.gif" TargetMode="External"/><Relationship Id="rId15" Type="http://schemas.openxmlformats.org/officeDocument/2006/relationships/hyperlink" Target="https://www.genome.jp/dbget-bin/www_bget?ec:1.17.1.8" TargetMode="External"/><Relationship Id="rId10" Type="http://schemas.openxmlformats.org/officeDocument/2006/relationships/image" Target="../media/image16.gif"/><Relationship Id="rId19" Type="http://schemas.openxmlformats.org/officeDocument/2006/relationships/hyperlink" Target="https://www.genome.jp/dbget-bin/www_bget?ec:2.6.1.11" TargetMode="External"/><Relationship Id="rId4" Type="http://schemas.openxmlformats.org/officeDocument/2006/relationships/image" Target="../media/image13.gif"/><Relationship Id="rId9" Type="http://schemas.openxmlformats.org/officeDocument/2006/relationships/image" Target="file:////var/folders/sz/wkql3yh156b40fgcxh9_c68h0000gq/T/com.microsoft.Word/WebArchiveCopyPasteTempFiles/C04462.gif" TargetMode="External"/><Relationship Id="rId14" Type="http://schemas.openxmlformats.org/officeDocument/2006/relationships/image" Target="file:////var/folders/sz/wkql3yh156b40fgcxh9_c68h0000gq/T/com.microsoft.Word/WebArchiveCopyPasteTempFiles/R10147.gif"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genome.jp/dbget-bin/www_bget?ec:3.5.1.18" TargetMode="External"/><Relationship Id="rId13" Type="http://schemas.openxmlformats.org/officeDocument/2006/relationships/image" Target="../media/image26.tiff"/><Relationship Id="rId3" Type="http://schemas.openxmlformats.org/officeDocument/2006/relationships/image" Target="file:////var/folders/sz/wkql3yh156b40fgcxh9_c68h0000gq/T/com.microsoft.Word/WebArchiveCopyPasteTempFiles/C04421.gif" TargetMode="External"/><Relationship Id="rId7" Type="http://schemas.openxmlformats.org/officeDocument/2006/relationships/image" Target="../media/image23.tiff"/><Relationship Id="rId12" Type="http://schemas.openxmlformats.org/officeDocument/2006/relationships/hyperlink" Target="https://www.genome.jp/dbget-bin/www_bget?ec:4.1.1.20" TargetMode="External"/><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file:////var/folders/sz/wkql3yh156b40fgcxh9_c68h0000gq/T/com.microsoft.Word/WebArchiveCopyPasteTempFiles/C00666.gif" TargetMode="External"/><Relationship Id="rId11" Type="http://schemas.openxmlformats.org/officeDocument/2006/relationships/image" Target="../media/image25.tiff"/><Relationship Id="rId5" Type="http://schemas.openxmlformats.org/officeDocument/2006/relationships/image" Target="../media/image22.gif"/><Relationship Id="rId10" Type="http://schemas.openxmlformats.org/officeDocument/2006/relationships/hyperlink" Target="https://www.genome.jp/dbget-bin/www_bget?ec:5.1.1.7" TargetMode="External"/><Relationship Id="rId4" Type="http://schemas.openxmlformats.org/officeDocument/2006/relationships/image" Target="../media/image21.tiff"/><Relationship Id="rId9" Type="http://schemas.openxmlformats.org/officeDocument/2006/relationships/image" Target="../media/image24.tiff"/></Relationships>
</file>

<file path=ppt/slides/_rels/slide7.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33.tiff"/><Relationship Id="rId3" Type="http://schemas.openxmlformats.org/officeDocument/2006/relationships/image" Target="file:////var/folders/sz/wkql3yh156b40fgcxh9_c68h0000gq/T/com.microsoft.Word/WebArchiveCopyPasteTempFiles/C00188.gif" TargetMode="External"/><Relationship Id="rId7" Type="http://schemas.openxmlformats.org/officeDocument/2006/relationships/image" Target="../media/image29.tiff"/><Relationship Id="rId12" Type="http://schemas.openxmlformats.org/officeDocument/2006/relationships/hyperlink" Target="https://www.genome.jp/dbget-bin/www_bget?ec:1.1.1.86" TargetMode="External"/><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2.tiff"/><Relationship Id="rId5" Type="http://schemas.openxmlformats.org/officeDocument/2006/relationships/hyperlink" Target="https://www.genome.jp/dbget-bin/www_bget?ec:4.3.1.19" TargetMode="External"/><Relationship Id="rId10" Type="http://schemas.openxmlformats.org/officeDocument/2006/relationships/image" Target="../media/image31.tiff"/><Relationship Id="rId4" Type="http://schemas.openxmlformats.org/officeDocument/2006/relationships/image" Target="../media/image27.tiff"/><Relationship Id="rId9" Type="http://schemas.openxmlformats.org/officeDocument/2006/relationships/hyperlink" Target="https://www.genome.jp/dbget-bin/www_bget?ec:2.2.1.6"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genome.jp/dbget-bin/www_bget?ec:4.2.1.9" TargetMode="External"/><Relationship Id="rId3" Type="http://schemas.openxmlformats.org/officeDocument/2006/relationships/image" Target="../media/image34.tiff"/><Relationship Id="rId7" Type="http://schemas.openxmlformats.org/officeDocument/2006/relationships/image" Target="../media/image37.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hyperlink" Target="https://www.genome.jp/dbget-bin/www_bget?ec:2.6.1.42" TargetMode="External"/><Relationship Id="rId11" Type="http://schemas.openxmlformats.org/officeDocument/2006/relationships/image" Target="../media/image39.tiff"/><Relationship Id="rId5" Type="http://schemas.openxmlformats.org/officeDocument/2006/relationships/image" Target="../media/image36.tiff"/><Relationship Id="rId10" Type="http://schemas.openxmlformats.org/officeDocument/2006/relationships/hyperlink" Target="https://www.genome.jp/dbget-bin/www_bget?ec:1.1.1.86" TargetMode="External"/><Relationship Id="rId4" Type="http://schemas.openxmlformats.org/officeDocument/2006/relationships/image" Target="../media/image35.tiff"/><Relationship Id="rId9" Type="http://schemas.openxmlformats.org/officeDocument/2006/relationships/image" Target="../media/image3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FD9D10-2459-2545-AF4D-C58B69E1EACF}"/>
              </a:ext>
            </a:extLst>
          </p:cNvPr>
          <p:cNvSpPr/>
          <p:nvPr/>
        </p:nvSpPr>
        <p:spPr>
          <a:xfrm>
            <a:off x="206189" y="161365"/>
            <a:ext cx="11815482" cy="5878532"/>
          </a:xfrm>
          <a:prstGeom prst="rect">
            <a:avLst/>
          </a:prstGeom>
        </p:spPr>
        <p:txBody>
          <a:bodyPr wrap="square">
            <a:spAutoFit/>
          </a:bodyPr>
          <a:lstStyle/>
          <a:p>
            <a:pPr>
              <a:spcAft>
                <a:spcPts val="1200"/>
              </a:spcAft>
            </a:pPr>
            <a:r>
              <a:rPr lang="en-US" sz="2800" b="1" dirty="0">
                <a:solidFill>
                  <a:srgbClr val="000000"/>
                </a:solidFill>
                <a:latin typeface="Arial Narrow" panose="020B0604020202020204" pitchFamily="34" charset="0"/>
                <a:cs typeface="Arial Narrow" panose="020B0604020202020204" pitchFamily="34" charset="0"/>
              </a:rPr>
              <a:t>Goals</a:t>
            </a:r>
          </a:p>
          <a:p>
            <a:pPr>
              <a:spcAft>
                <a:spcPts val="1200"/>
              </a:spcAft>
            </a:pPr>
            <a:r>
              <a:rPr lang="en-US" sz="2800" dirty="0">
                <a:solidFill>
                  <a:srgbClr val="000000"/>
                </a:solidFill>
                <a:latin typeface="Arial Narrow" panose="020B0604020202020204" pitchFamily="34" charset="0"/>
                <a:cs typeface="Arial Narrow" panose="020B0604020202020204" pitchFamily="34" charset="0"/>
              </a:rPr>
              <a:t>Construct artificial operons with (1) re-wired regulation, (2) gene composition (using re-coded genes from other organisms where it makes sense), (3) elements of alternative pathways (so far possible in lysine biosynthesis, may be elsewhere)</a:t>
            </a:r>
          </a:p>
          <a:p>
            <a:pPr>
              <a:spcAft>
                <a:spcPts val="1200"/>
              </a:spcAft>
            </a:pPr>
            <a:r>
              <a:rPr lang="en-US" sz="2800" dirty="0">
                <a:solidFill>
                  <a:srgbClr val="000000"/>
                </a:solidFill>
                <a:latin typeface="Arial Narrow" panose="020B0604020202020204" pitchFamily="34" charset="0"/>
                <a:cs typeface="Arial Narrow" panose="020B0604020202020204" pitchFamily="34" charset="0"/>
              </a:rPr>
              <a:t>Demonstrate that by modulating expression by artificial controls, we can achieve (1) near-optimal growth rate in minimal media, (2) decent level of production of target AA.</a:t>
            </a:r>
          </a:p>
          <a:p>
            <a:pPr>
              <a:spcAft>
                <a:spcPts val="1200"/>
              </a:spcAft>
            </a:pPr>
            <a:r>
              <a:rPr lang="en-US" sz="2800" dirty="0">
                <a:solidFill>
                  <a:srgbClr val="000000"/>
                </a:solidFill>
                <a:latin typeface="Arial Narrow" panose="020B0604020202020204" pitchFamily="34" charset="0"/>
                <a:cs typeface="Arial Narrow" panose="020B0604020202020204" pitchFamily="34" charset="0"/>
              </a:rPr>
              <a:t>Generate mid-throughput datasets </a:t>
            </a:r>
            <a:r>
              <a:rPr lang="en-US" sz="2800" dirty="0" err="1">
                <a:solidFill>
                  <a:srgbClr val="000000"/>
                </a:solidFill>
                <a:latin typeface="Arial Narrow" panose="020B0604020202020204" pitchFamily="34" charset="0"/>
                <a:cs typeface="Arial Narrow" panose="020B0604020202020204" pitchFamily="34" charset="0"/>
              </a:rPr>
              <a:t>contaning</a:t>
            </a:r>
            <a:r>
              <a:rPr lang="en-US" sz="2800" dirty="0">
                <a:solidFill>
                  <a:srgbClr val="000000"/>
                </a:solidFill>
                <a:latin typeface="Arial Narrow" panose="020B0604020202020204" pitchFamily="34" charset="0"/>
                <a:cs typeface="Arial Narrow" panose="020B0604020202020204" pitchFamily="34" charset="0"/>
              </a:rPr>
              <a:t> metabolic and gene expression data (RNA-</a:t>
            </a:r>
            <a:r>
              <a:rPr lang="en-US" sz="2800" dirty="0" err="1">
                <a:solidFill>
                  <a:srgbClr val="000000"/>
                </a:solidFill>
                <a:latin typeface="Arial Narrow" panose="020B0604020202020204" pitchFamily="34" charset="0"/>
                <a:cs typeface="Arial Narrow" panose="020B0604020202020204" pitchFamily="34" charset="0"/>
              </a:rPr>
              <a:t>Seq</a:t>
            </a:r>
            <a:r>
              <a:rPr lang="en-US" sz="2800" dirty="0">
                <a:solidFill>
                  <a:srgbClr val="000000"/>
                </a:solidFill>
                <a:latin typeface="Arial Narrow" panose="020B0604020202020204" pitchFamily="34" charset="0"/>
                <a:cs typeface="Arial Narrow" panose="020B0604020202020204" pitchFamily="34" charset="0"/>
              </a:rPr>
              <a:t> and reporters)</a:t>
            </a:r>
          </a:p>
          <a:p>
            <a:pPr>
              <a:spcAft>
                <a:spcPts val="1200"/>
              </a:spcAft>
            </a:pPr>
            <a:r>
              <a:rPr lang="en-US" sz="2800" b="1" dirty="0">
                <a:solidFill>
                  <a:srgbClr val="000000"/>
                </a:solidFill>
                <a:latin typeface="Arial Narrow" panose="020B0604020202020204" pitchFamily="34" charset="0"/>
                <a:cs typeface="Arial Narrow" panose="020B0604020202020204" pitchFamily="34" charset="0"/>
              </a:rPr>
              <a:t>Proof-of-principle for (1) our ability to introduce into an organisms a complex gene system and optimize its functions, (2) demonstration of industrial potential of “from-scratch” approach for bio production, (3) a big step towards construction of a complete synthetic designer organism) </a:t>
            </a:r>
          </a:p>
        </p:txBody>
      </p:sp>
    </p:spTree>
    <p:extLst>
      <p:ext uri="{BB962C8B-B14F-4D97-AF65-F5344CB8AC3E}">
        <p14:creationId xmlns:p14="http://schemas.microsoft.com/office/powerpoint/2010/main" val="2927432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CF6491-3308-0046-AB4D-72D9A1BD3DF1}"/>
              </a:ext>
            </a:extLst>
          </p:cNvPr>
          <p:cNvSpPr/>
          <p:nvPr/>
        </p:nvSpPr>
        <p:spPr>
          <a:xfrm>
            <a:off x="4362320" y="227149"/>
            <a:ext cx="325730" cy="830997"/>
          </a:xfrm>
          <a:prstGeom prst="rect">
            <a:avLst/>
          </a:prstGeom>
        </p:spPr>
        <p:txBody>
          <a:bodyPr wrap="none">
            <a:spAutoFit/>
          </a:bodyPr>
          <a:lstStyle/>
          <a:p>
            <a:r>
              <a:rPr lang="en-US" sz="2400" b="1">
                <a:latin typeface="Arial Narrow" panose="020B0604020202020204" pitchFamily="34" charset="0"/>
                <a:cs typeface="Arial Narrow" panose="020B0604020202020204" pitchFamily="34" charset="0"/>
              </a:rPr>
              <a:t>8</a:t>
            </a:r>
          </a:p>
          <a:p>
            <a:endParaRPr lang="en-US" sz="2400" b="1">
              <a:latin typeface="Arial Narrow" panose="020B0604020202020204" pitchFamily="34" charset="0"/>
              <a:cs typeface="Arial Narrow" panose="020B0604020202020204" pitchFamily="34" charset="0"/>
            </a:endParaRPr>
          </a:p>
        </p:txBody>
      </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 name="Rectangle 7">
            <a:extLst>
              <a:ext uri="{FF2B5EF4-FFF2-40B4-BE49-F238E27FC236}">
                <a16:creationId xmlns:a16="http://schemas.microsoft.com/office/drawing/2014/main" id="{1E9F84F3-FD06-7D49-9207-DC4416974CBE}"/>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3" name="Rounded Rectangle 2">
            <a:extLst>
              <a:ext uri="{FF2B5EF4-FFF2-40B4-BE49-F238E27FC236}">
                <a16:creationId xmlns:a16="http://schemas.microsoft.com/office/drawing/2014/main" id="{EBDC9E11-3F8F-0A46-9978-C30BA318AE99}"/>
              </a:ext>
            </a:extLst>
          </p:cNvPr>
          <p:cNvSpPr/>
          <p:nvPr/>
        </p:nvSpPr>
        <p:spPr>
          <a:xfrm rot="18478947">
            <a:off x="3164543" y="2188557"/>
            <a:ext cx="5853953" cy="108472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same as 5  + two more enzymes, needs work</a:t>
            </a:r>
          </a:p>
        </p:txBody>
      </p:sp>
    </p:spTree>
    <p:extLst>
      <p:ext uri="{BB962C8B-B14F-4D97-AF65-F5344CB8AC3E}">
        <p14:creationId xmlns:p14="http://schemas.microsoft.com/office/powerpoint/2010/main" val="306450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FD9D10-2459-2545-AF4D-C58B69E1EACF}"/>
              </a:ext>
            </a:extLst>
          </p:cNvPr>
          <p:cNvSpPr/>
          <p:nvPr/>
        </p:nvSpPr>
        <p:spPr>
          <a:xfrm>
            <a:off x="0" y="0"/>
            <a:ext cx="12021671" cy="6801862"/>
          </a:xfrm>
          <a:prstGeom prst="rect">
            <a:avLst/>
          </a:prstGeom>
        </p:spPr>
        <p:txBody>
          <a:bodyPr wrap="square">
            <a:spAutoFit/>
          </a:bodyPr>
          <a:lstStyle/>
          <a:p>
            <a:pPr algn="ctr">
              <a:spcAft>
                <a:spcPts val="600"/>
              </a:spcAft>
            </a:pPr>
            <a:r>
              <a:rPr lang="en-US" sz="1600" b="1">
                <a:solidFill>
                  <a:srgbClr val="000000"/>
                </a:solidFill>
                <a:latin typeface="Arial Narrow" panose="020B0604020202020204" pitchFamily="34" charset="0"/>
                <a:cs typeface="Arial Narrow" panose="020B0604020202020204" pitchFamily="34" charset="0"/>
              </a:rPr>
              <a:t>Immediate things</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Chris :</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Main question: Testable modeling-based  suggestions (what can you propose for us to test?)</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Technical: </a:t>
            </a:r>
            <a:r>
              <a:rPr lang="en-US" sz="1600">
                <a:solidFill>
                  <a:srgbClr val="000000"/>
                </a:solidFill>
                <a:latin typeface="Arial Narrow" panose="020B0604020202020204" pitchFamily="34" charset="0"/>
                <a:cs typeface="Arial Narrow" panose="020B0604020202020204" pitchFamily="34" charset="0"/>
              </a:rPr>
              <a:t>Other modules for these genes, besides highlighted</a:t>
            </a:r>
          </a:p>
          <a:p>
            <a:pPr>
              <a:spcAft>
                <a:spcPts val="600"/>
              </a:spcAft>
            </a:pPr>
            <a:r>
              <a:rPr lang="en-US" sz="1600">
                <a:solidFill>
                  <a:srgbClr val="000000"/>
                </a:solidFill>
                <a:latin typeface="Arial Narrow" panose="020B0604020202020204" pitchFamily="34" charset="0"/>
                <a:cs typeface="Arial Narrow" panose="020B0604020202020204" pitchFamily="34" charset="0"/>
              </a:rPr>
              <a:t>Effect of individual knock-outs according to flux analysis</a:t>
            </a:r>
          </a:p>
          <a:p>
            <a:pPr>
              <a:spcAft>
                <a:spcPts val="600"/>
              </a:spcAft>
            </a:pPr>
            <a:r>
              <a:rPr lang="en-US" sz="1600">
                <a:solidFill>
                  <a:srgbClr val="000000"/>
                </a:solidFill>
                <a:latin typeface="Arial Narrow" panose="020B0604020202020204" pitchFamily="34" charset="0"/>
                <a:cs typeface="Arial Narrow" panose="020B0604020202020204" pitchFamily="34" charset="0"/>
              </a:rPr>
              <a:t>Did I miss analogs capable of the same functions</a:t>
            </a:r>
          </a:p>
          <a:p>
            <a:pPr>
              <a:spcAft>
                <a:spcPts val="600"/>
              </a:spcAft>
            </a:pPr>
            <a:r>
              <a:rPr lang="en-US" sz="1600">
                <a:solidFill>
                  <a:srgbClr val="000000"/>
                </a:solidFill>
                <a:latin typeface="Arial Narrow" panose="020B0604020202020204" pitchFamily="34" charset="0"/>
                <a:cs typeface="Arial Narrow" panose="020B0604020202020204" pitchFamily="34" charset="0"/>
              </a:rPr>
              <a:t>Effect of super-production (may not be ready to answer?)</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Marie</a:t>
            </a:r>
          </a:p>
          <a:p>
            <a:pPr>
              <a:spcAft>
                <a:spcPts val="600"/>
              </a:spcAft>
            </a:pPr>
            <a:r>
              <a:rPr lang="en-US" sz="1600">
                <a:solidFill>
                  <a:srgbClr val="000000"/>
                </a:solidFill>
                <a:latin typeface="Arial Narrow" panose="020B0604020202020204" pitchFamily="34" charset="0"/>
                <a:cs typeface="Arial Narrow" panose="020B0604020202020204" pitchFamily="34" charset="0"/>
              </a:rPr>
              <a:t>Choice and troubleshooting of expression systems</a:t>
            </a:r>
          </a:p>
          <a:p>
            <a:pPr>
              <a:spcAft>
                <a:spcPts val="600"/>
              </a:spcAft>
            </a:pPr>
            <a:r>
              <a:rPr lang="en-US" sz="1600" b="1" err="1">
                <a:solidFill>
                  <a:srgbClr val="000000"/>
                </a:solidFill>
                <a:latin typeface="Arial Narrow" panose="020B0604020202020204" pitchFamily="34" charset="0"/>
                <a:cs typeface="Arial Narrow" panose="020B0604020202020204" pitchFamily="34" charset="0"/>
              </a:rPr>
              <a:t>Gyorgy</a:t>
            </a:r>
            <a:endParaRPr lang="en-US" sz="1600" b="1">
              <a:solidFill>
                <a:srgbClr val="000000"/>
              </a:solidFill>
              <a:latin typeface="Arial Narrow" panose="020B0604020202020204" pitchFamily="34" charset="0"/>
              <a:cs typeface="Arial Narrow" panose="020B0604020202020204" pitchFamily="34" charset="0"/>
            </a:endParaRPr>
          </a:p>
          <a:p>
            <a:pPr>
              <a:spcAft>
                <a:spcPts val="600"/>
              </a:spcAft>
            </a:pPr>
            <a:r>
              <a:rPr lang="en-US" sz="1600">
                <a:solidFill>
                  <a:srgbClr val="000000"/>
                </a:solidFill>
                <a:latin typeface="Arial Narrow" panose="020B0604020202020204" pitchFamily="34" charset="0"/>
                <a:cs typeface="Arial Narrow" panose="020B0604020202020204" pitchFamily="34" charset="0"/>
              </a:rPr>
              <a:t>Experimental set-up which allows to grow cells, flip regulatory switches and measure what we need</a:t>
            </a:r>
          </a:p>
          <a:p>
            <a:pPr>
              <a:spcAft>
                <a:spcPts val="600"/>
              </a:spcAft>
            </a:pPr>
            <a:r>
              <a:rPr lang="en-US" sz="1600">
                <a:solidFill>
                  <a:srgbClr val="000000"/>
                </a:solidFill>
                <a:latin typeface="Arial Narrow" panose="020B0604020202020204" pitchFamily="34" charset="0"/>
                <a:cs typeface="Arial Narrow" panose="020B0604020202020204" pitchFamily="34" charset="0"/>
              </a:rPr>
              <a:t>List of intermediates which are practical to measure</a:t>
            </a:r>
          </a:p>
          <a:p>
            <a:pPr>
              <a:spcAft>
                <a:spcPts val="600"/>
              </a:spcAft>
            </a:pPr>
            <a:r>
              <a:rPr lang="en-US" sz="1600">
                <a:solidFill>
                  <a:srgbClr val="000000"/>
                </a:solidFill>
                <a:latin typeface="Arial Narrow" panose="020B0604020202020204" pitchFamily="34" charset="0"/>
                <a:cs typeface="Arial Narrow" panose="020B0604020202020204" pitchFamily="34" charset="0"/>
              </a:rPr>
              <a:t>Poor-man RNA-</a:t>
            </a:r>
            <a:r>
              <a:rPr lang="en-US" sz="1600" err="1">
                <a:solidFill>
                  <a:srgbClr val="000000"/>
                </a:solidFill>
                <a:latin typeface="Arial Narrow" panose="020B0604020202020204" pitchFamily="34" charset="0"/>
                <a:cs typeface="Arial Narrow" panose="020B0604020202020204" pitchFamily="34" charset="0"/>
              </a:rPr>
              <a:t>seq</a:t>
            </a:r>
            <a:r>
              <a:rPr lang="en-US" sz="1600">
                <a:solidFill>
                  <a:srgbClr val="000000"/>
                </a:solidFill>
                <a:latin typeface="Arial Narrow" panose="020B0604020202020204" pitchFamily="34" charset="0"/>
                <a:cs typeface="Arial Narrow" panose="020B0604020202020204" pitchFamily="34" charset="0"/>
              </a:rPr>
              <a:t> data</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Alex</a:t>
            </a:r>
          </a:p>
          <a:p>
            <a:pPr>
              <a:spcAft>
                <a:spcPts val="600"/>
              </a:spcAft>
            </a:pPr>
            <a:r>
              <a:rPr lang="en-US" sz="1600">
                <a:solidFill>
                  <a:srgbClr val="000000"/>
                </a:solidFill>
                <a:latin typeface="Arial Narrow" panose="020B0604020202020204" pitchFamily="34" charset="0"/>
                <a:cs typeface="Arial Narrow" panose="020B0604020202020204" pitchFamily="34" charset="0"/>
              </a:rPr>
              <a:t>Machine learning (so far in other parts of the project)</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Mike</a:t>
            </a:r>
          </a:p>
          <a:p>
            <a:pPr>
              <a:spcAft>
                <a:spcPts val="600"/>
              </a:spcAft>
            </a:pPr>
            <a:r>
              <a:rPr lang="en-US" sz="1600">
                <a:solidFill>
                  <a:srgbClr val="000000"/>
                </a:solidFill>
                <a:latin typeface="Arial Narrow" panose="020B0604020202020204" pitchFamily="34" charset="0"/>
                <a:cs typeface="Arial Narrow" panose="020B0604020202020204" pitchFamily="34" charset="0"/>
              </a:rPr>
              <a:t>Choice of the host strain (K12 “wild type” and/or lysine (threonine) producing strain?)</a:t>
            </a:r>
          </a:p>
          <a:p>
            <a:pPr>
              <a:spcAft>
                <a:spcPts val="600"/>
              </a:spcAft>
            </a:pPr>
            <a:r>
              <a:rPr lang="en-US" sz="1600">
                <a:solidFill>
                  <a:srgbClr val="000000"/>
                </a:solidFill>
                <a:latin typeface="Arial Narrow" panose="020B0604020202020204" pitchFamily="34" charset="0"/>
                <a:cs typeface="Arial Narrow" panose="020B0604020202020204" pitchFamily="34" charset="0"/>
              </a:rPr>
              <a:t>Expression, RNA yields and fluctuation in +, -, super-producing ? conditions</a:t>
            </a:r>
          </a:p>
          <a:p>
            <a:pPr>
              <a:spcAft>
                <a:spcPts val="600"/>
              </a:spcAft>
            </a:pPr>
            <a:r>
              <a:rPr lang="en-US" sz="1600">
                <a:solidFill>
                  <a:srgbClr val="000000"/>
                </a:solidFill>
                <a:latin typeface="Arial Narrow" panose="020B0604020202020204" pitchFamily="34" charset="0"/>
                <a:cs typeface="Arial Narrow" panose="020B0604020202020204" pitchFamily="34" charset="0"/>
              </a:rPr>
              <a:t>Artificial operon design, what make sense to coregulate?</a:t>
            </a:r>
          </a:p>
          <a:p>
            <a:pPr>
              <a:spcAft>
                <a:spcPts val="600"/>
              </a:spcAft>
            </a:pPr>
            <a:r>
              <a:rPr lang="en-US" sz="1600" b="1">
                <a:solidFill>
                  <a:srgbClr val="000000"/>
                </a:solidFill>
                <a:latin typeface="Arial Narrow" panose="020B0604020202020204" pitchFamily="34" charset="0"/>
                <a:cs typeface="Arial Narrow" panose="020B0604020202020204" pitchFamily="34" charset="0"/>
              </a:rPr>
              <a:t>Philippe? (with Mike)</a:t>
            </a:r>
          </a:p>
          <a:p>
            <a:pPr>
              <a:spcAft>
                <a:spcPts val="600"/>
              </a:spcAft>
            </a:pPr>
            <a:r>
              <a:rPr lang="en-US" sz="1600">
                <a:solidFill>
                  <a:srgbClr val="000000"/>
                </a:solidFill>
                <a:latin typeface="Arial Narrow" panose="020B0604020202020204" pitchFamily="34" charset="0"/>
                <a:cs typeface="Arial Narrow" panose="020B0604020202020204" pitchFamily="34" charset="0"/>
              </a:rPr>
              <a:t>E. coli knock-outs experiment plan</a:t>
            </a:r>
          </a:p>
        </p:txBody>
      </p:sp>
    </p:spTree>
    <p:extLst>
      <p:ext uri="{BB962C8B-B14F-4D97-AF65-F5344CB8AC3E}">
        <p14:creationId xmlns:p14="http://schemas.microsoft.com/office/powerpoint/2010/main" val="134289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FD9D10-2459-2545-AF4D-C58B69E1EACF}"/>
              </a:ext>
            </a:extLst>
          </p:cNvPr>
          <p:cNvSpPr/>
          <p:nvPr/>
        </p:nvSpPr>
        <p:spPr>
          <a:xfrm>
            <a:off x="0" y="125506"/>
            <a:ext cx="12192000" cy="4770537"/>
          </a:xfrm>
          <a:prstGeom prst="rect">
            <a:avLst/>
          </a:prstGeom>
        </p:spPr>
        <p:txBody>
          <a:bodyPr wrap="square">
            <a:spAutoFit/>
          </a:bodyPr>
          <a:lstStyle/>
          <a:p>
            <a:pPr algn="ctr">
              <a:spcAft>
                <a:spcPts val="1200"/>
              </a:spcAft>
            </a:pPr>
            <a:r>
              <a:rPr lang="en-US" sz="2800">
                <a:solidFill>
                  <a:srgbClr val="000000"/>
                </a:solidFill>
                <a:latin typeface="Arial Narrow" panose="020B0604020202020204" pitchFamily="34" charset="0"/>
                <a:cs typeface="Arial Narrow" panose="020B0604020202020204" pitchFamily="34" charset="0"/>
              </a:rPr>
              <a:t>Additional items</a:t>
            </a:r>
          </a:p>
          <a:p>
            <a:pPr algn="ctr">
              <a:spcAft>
                <a:spcPts val="1200"/>
              </a:spcAft>
            </a:pPr>
            <a:endParaRPr lang="en-US" sz="2800">
              <a:solidFill>
                <a:srgbClr val="000000"/>
              </a:solidFill>
              <a:latin typeface="Arial Narrow" panose="020B0604020202020204" pitchFamily="34" charset="0"/>
              <a:cs typeface="Arial Narrow" panose="020B0604020202020204" pitchFamily="34" charset="0"/>
            </a:endParaRPr>
          </a:p>
          <a:p>
            <a:pPr>
              <a:spcAft>
                <a:spcPts val="1200"/>
              </a:spcAft>
            </a:pPr>
            <a:r>
              <a:rPr lang="en-US" sz="2800">
                <a:solidFill>
                  <a:srgbClr val="000000"/>
                </a:solidFill>
                <a:latin typeface="Arial Narrow" panose="020B0604020202020204" pitchFamily="34" charset="0"/>
                <a:cs typeface="Arial Narrow" panose="020B0604020202020204" pitchFamily="34" charset="0"/>
              </a:rPr>
              <a:t>Combinatorial biochemistry, proof-of-principle teaser</a:t>
            </a:r>
          </a:p>
          <a:p>
            <a:pPr>
              <a:spcAft>
                <a:spcPts val="1200"/>
              </a:spcAft>
            </a:pPr>
            <a:r>
              <a:rPr lang="en-US" sz="2800">
                <a:solidFill>
                  <a:srgbClr val="000000"/>
                </a:solidFill>
                <a:latin typeface="Arial Narrow" panose="020B0604020202020204" pitchFamily="34" charset="0"/>
                <a:cs typeface="Arial Narrow" panose="020B0604020202020204" pitchFamily="34" charset="0"/>
              </a:rPr>
              <a:t>Experimental validation of machine learning predictions of discreet properties: “missing functions”, thermostability, high/low expression levels</a:t>
            </a:r>
          </a:p>
          <a:p>
            <a:pPr>
              <a:spcAft>
                <a:spcPts val="1200"/>
              </a:spcAft>
            </a:pPr>
            <a:r>
              <a:rPr lang="en-US" sz="2800">
                <a:solidFill>
                  <a:srgbClr val="000000"/>
                </a:solidFill>
                <a:latin typeface="Arial Narrow" panose="020B0604020202020204" pitchFamily="34" charset="0"/>
                <a:cs typeface="Arial Narrow" panose="020B0604020202020204" pitchFamily="34" charset="0"/>
              </a:rPr>
              <a:t>Feature-importance (machine learning) analysis of a set of sequenced </a:t>
            </a:r>
            <a:r>
              <a:rPr lang="en-US" sz="2800" i="1">
                <a:solidFill>
                  <a:srgbClr val="000000"/>
                </a:solidFill>
                <a:latin typeface="Arial Narrow" panose="020B0604020202020204" pitchFamily="34" charset="0"/>
                <a:cs typeface="Arial Narrow" panose="020B0604020202020204" pitchFamily="34" charset="0"/>
              </a:rPr>
              <a:t>E.coli </a:t>
            </a:r>
            <a:r>
              <a:rPr lang="en-US" sz="2800">
                <a:solidFill>
                  <a:srgbClr val="000000"/>
                </a:solidFill>
                <a:latin typeface="Arial Narrow" panose="020B0604020202020204" pitchFamily="34" charset="0"/>
                <a:cs typeface="Arial Narrow" panose="020B0604020202020204" pitchFamily="34" charset="0"/>
              </a:rPr>
              <a:t>strains producing threonine and possible experimental validation </a:t>
            </a:r>
          </a:p>
          <a:p>
            <a:pPr>
              <a:spcAft>
                <a:spcPts val="1200"/>
              </a:spcAft>
            </a:pPr>
            <a:endParaRPr lang="en-US" sz="2800">
              <a:solidFill>
                <a:srgbClr val="000000"/>
              </a:solidFill>
              <a:latin typeface="Arial Narrow" panose="020B0604020202020204" pitchFamily="34" charset="0"/>
              <a:cs typeface="Arial Narrow" panose="020B0604020202020204" pitchFamily="34" charset="0"/>
            </a:endParaRPr>
          </a:p>
          <a:p>
            <a:pPr>
              <a:spcAft>
                <a:spcPts val="600"/>
              </a:spcAft>
            </a:pPr>
            <a:endParaRPr lang="en-US" sz="2000">
              <a:solidFill>
                <a:srgbClr val="00000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92805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FD9D10-2459-2545-AF4D-C58B69E1EACF}"/>
              </a:ext>
            </a:extLst>
          </p:cNvPr>
          <p:cNvSpPr/>
          <p:nvPr/>
        </p:nvSpPr>
        <p:spPr>
          <a:xfrm>
            <a:off x="0" y="125506"/>
            <a:ext cx="12192000" cy="5293757"/>
          </a:xfrm>
          <a:prstGeom prst="rect">
            <a:avLst/>
          </a:prstGeom>
        </p:spPr>
        <p:txBody>
          <a:bodyPr wrap="square">
            <a:spAutoFit/>
          </a:bodyPr>
          <a:lstStyle/>
          <a:p>
            <a:pPr algn="ctr">
              <a:spcAft>
                <a:spcPts val="1200"/>
              </a:spcAft>
            </a:pPr>
            <a:r>
              <a:rPr lang="en-US" sz="2800" dirty="0">
                <a:solidFill>
                  <a:srgbClr val="000000"/>
                </a:solidFill>
                <a:latin typeface="Arial Narrow" panose="020B0604020202020204" pitchFamily="34" charset="0"/>
                <a:cs typeface="Arial Narrow" panose="020B0604020202020204" pitchFamily="34" charset="0"/>
              </a:rPr>
              <a:t>experiment</a:t>
            </a:r>
          </a:p>
          <a:p>
            <a:pPr>
              <a:spcAft>
                <a:spcPts val="1200"/>
              </a:spcAft>
            </a:pPr>
            <a:r>
              <a:rPr lang="en-US" dirty="0">
                <a:solidFill>
                  <a:srgbClr val="000000"/>
                </a:solidFill>
                <a:latin typeface="Arial Narrow" panose="020B0604020202020204" pitchFamily="34" charset="0"/>
                <a:cs typeface="Arial Narrow" panose="020B0604020202020204" pitchFamily="34" charset="0"/>
              </a:rPr>
              <a:t>From single operon to combinations</a:t>
            </a:r>
          </a:p>
          <a:p>
            <a:pPr>
              <a:spcAft>
                <a:spcPts val="1200"/>
              </a:spcAft>
            </a:pPr>
            <a:r>
              <a:rPr lang="en-US" dirty="0">
                <a:solidFill>
                  <a:srgbClr val="000000"/>
                </a:solidFill>
                <a:latin typeface="Arial Narrow" panose="020B0604020202020204" pitchFamily="34" charset="0"/>
                <a:cs typeface="Arial Narrow" panose="020B0604020202020204" pitchFamily="34" charset="0"/>
              </a:rPr>
              <a:t>Variables </a:t>
            </a:r>
          </a:p>
          <a:p>
            <a:pPr>
              <a:spcAft>
                <a:spcPts val="1200"/>
              </a:spcAft>
            </a:pPr>
            <a:r>
              <a:rPr lang="en-US" dirty="0">
                <a:solidFill>
                  <a:srgbClr val="000000"/>
                </a:solidFill>
                <a:latin typeface="Arial Narrow" panose="020B0604020202020204" pitchFamily="34" charset="0"/>
                <a:cs typeface="Arial Narrow" panose="020B0604020202020204" pitchFamily="34" charset="0"/>
              </a:rPr>
              <a:t>No continuous growth</a:t>
            </a:r>
          </a:p>
          <a:p>
            <a:pPr>
              <a:spcAft>
                <a:spcPts val="1200"/>
              </a:spcAft>
            </a:pPr>
            <a:r>
              <a:rPr lang="en-US" dirty="0">
                <a:solidFill>
                  <a:srgbClr val="000000"/>
                </a:solidFill>
                <a:latin typeface="Arial Narrow" panose="020B0604020202020204" pitchFamily="34" charset="0"/>
                <a:cs typeface="Arial Narrow" panose="020B0604020202020204" pitchFamily="34" charset="0"/>
              </a:rPr>
              <a:t>3-4 separately regulated submodules / at least three discreet levels of regulation each/versus gradient) / 2-4 versions of pathways / 2 or more hosts / </a:t>
            </a:r>
            <a:r>
              <a:rPr lang="en-US" b="1" i="1" dirty="0">
                <a:solidFill>
                  <a:srgbClr val="000000"/>
                </a:solidFill>
                <a:latin typeface="Arial Narrow" panose="020B0604020202020204" pitchFamily="34" charset="0"/>
                <a:cs typeface="Arial Narrow" panose="020B0604020202020204" pitchFamily="34" charset="0"/>
              </a:rPr>
              <a:t>multiple constructs at gene level (allosteric regulation, other properties </a:t>
            </a:r>
            <a:r>
              <a:rPr lang="en-US" dirty="0">
                <a:solidFill>
                  <a:srgbClr val="000000"/>
                </a:solidFill>
                <a:latin typeface="Arial Narrow" panose="020B0604020202020204" pitchFamily="34" charset="0"/>
                <a:cs typeface="Arial Narrow" panose="020B0604020202020204" pitchFamily="34" charset="0"/>
              </a:rPr>
              <a:t>= thousand+ discreet objects</a:t>
            </a:r>
          </a:p>
          <a:p>
            <a:pPr>
              <a:spcAft>
                <a:spcPts val="1200"/>
              </a:spcAft>
            </a:pPr>
            <a:r>
              <a:rPr lang="en-US" dirty="0">
                <a:solidFill>
                  <a:srgbClr val="000000"/>
                </a:solidFill>
                <a:latin typeface="Arial Narrow" panose="020B0604020202020204" pitchFamily="34" charset="0"/>
                <a:cs typeface="Arial Narrow" panose="020B0604020202020204" pitchFamily="34" charset="0"/>
              </a:rPr>
              <a:t>3 duplicates</a:t>
            </a:r>
          </a:p>
          <a:p>
            <a:pPr>
              <a:spcAft>
                <a:spcPts val="1200"/>
              </a:spcAft>
            </a:pPr>
            <a:r>
              <a:rPr lang="en-US" dirty="0">
                <a:solidFill>
                  <a:srgbClr val="000000"/>
                </a:solidFill>
                <a:latin typeface="Arial Narrow" panose="020B0604020202020204" pitchFamily="34" charset="0"/>
                <a:cs typeface="Arial Narrow" panose="020B0604020202020204" pitchFamily="34" charset="0"/>
              </a:rPr>
              <a:t>Features: 100 - 4,000 expressed genes, 10-30 metabolites (Biogen device? Then much more</a:t>
            </a:r>
          </a:p>
          <a:p>
            <a:pPr>
              <a:spcAft>
                <a:spcPts val="1200"/>
              </a:spcAft>
            </a:pPr>
            <a:r>
              <a:rPr lang="en-US" dirty="0">
                <a:solidFill>
                  <a:srgbClr val="000000"/>
                </a:solidFill>
                <a:latin typeface="Arial Narrow" panose="020B0604020202020204" pitchFamily="34" charset="0"/>
                <a:cs typeface="Arial Narrow" panose="020B0604020202020204" pitchFamily="34" charset="0"/>
              </a:rPr>
              <a:t>Time-course</a:t>
            </a:r>
          </a:p>
          <a:p>
            <a:pPr>
              <a:spcAft>
                <a:spcPts val="1200"/>
              </a:spcAft>
            </a:pPr>
            <a:r>
              <a:rPr lang="en-US" dirty="0">
                <a:solidFill>
                  <a:srgbClr val="000000"/>
                </a:solidFill>
                <a:latin typeface="Arial Narrow" panose="020B0604020202020204" pitchFamily="34" charset="0"/>
                <a:cs typeface="Arial Narrow" panose="020B0604020202020204" pitchFamily="34" charset="0"/>
              </a:rPr>
              <a:t>Continuous growth</a:t>
            </a:r>
          </a:p>
          <a:p>
            <a:pPr>
              <a:spcAft>
                <a:spcPts val="1200"/>
              </a:spcAft>
            </a:pPr>
            <a:endParaRPr lang="en-US" sz="2800" dirty="0">
              <a:solidFill>
                <a:srgbClr val="000000"/>
              </a:solidFill>
              <a:latin typeface="Arial Narrow" panose="020B0604020202020204" pitchFamily="34" charset="0"/>
              <a:cs typeface="Arial Narrow" panose="020B0604020202020204" pitchFamily="34" charset="0"/>
            </a:endParaRPr>
          </a:p>
          <a:p>
            <a:pPr>
              <a:spcAft>
                <a:spcPts val="600"/>
              </a:spcAft>
            </a:pPr>
            <a:endParaRPr lang="en-US" sz="2000" dirty="0">
              <a:solidFill>
                <a:srgbClr val="00000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99495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AD6B-50ED-884E-86C7-BC6B674CD622}"/>
              </a:ext>
            </a:extLst>
          </p:cNvPr>
          <p:cNvSpPr>
            <a:spLocks noGrp="1"/>
          </p:cNvSpPr>
          <p:nvPr>
            <p:ph type="title"/>
          </p:nvPr>
        </p:nvSpPr>
        <p:spPr>
          <a:xfrm>
            <a:off x="838200" y="196960"/>
            <a:ext cx="10515600" cy="1325563"/>
          </a:xfrm>
        </p:spPr>
        <p:txBody>
          <a:bodyPr/>
          <a:lstStyle/>
          <a:p>
            <a:endParaRPr lang="en-US" dirty="0"/>
          </a:p>
        </p:txBody>
      </p:sp>
      <p:sp>
        <p:nvSpPr>
          <p:cNvPr id="3" name="Content Placeholder 2">
            <a:extLst>
              <a:ext uri="{FF2B5EF4-FFF2-40B4-BE49-F238E27FC236}">
                <a16:creationId xmlns:a16="http://schemas.microsoft.com/office/drawing/2014/main" id="{16A4C14C-F8D1-C24B-9E83-E587F3C1793B}"/>
              </a:ext>
            </a:extLst>
          </p:cNvPr>
          <p:cNvSpPr>
            <a:spLocks noGrp="1"/>
          </p:cNvSpPr>
          <p:nvPr>
            <p:ph idx="1"/>
          </p:nvPr>
        </p:nvSpPr>
        <p:spPr/>
        <p:txBody>
          <a:bodyPr>
            <a:normAutofit fontScale="92500" lnSpcReduction="10000"/>
          </a:bodyPr>
          <a:lstStyle/>
          <a:p>
            <a:r>
              <a:rPr lang="en-US" dirty="0"/>
              <a:t>1.) What is the temporal expression pattern that must be induced </a:t>
            </a:r>
            <a:r>
              <a:rPr lang="en-US" dirty="0" err="1"/>
              <a:t>optogenetically</a:t>
            </a:r>
            <a:r>
              <a:rPr lang="en-US" dirty="0"/>
              <a:t> in our branched-chain amino acid pathway insertion strains to most resemble wild-type behavior? </a:t>
            </a:r>
          </a:p>
          <a:p>
            <a:r>
              <a:rPr lang="en-US" dirty="0"/>
              <a:t>2.) By deviating from wild-type expression patterns, can I push E. coli into unnatural states and observe new behaviors? (e.g. shifts in protein content and even composition due to amino acid imbalance, altered growth curves, enhanced metabolic activity in stationary phase, improved growth rates, improved branched-chain amino acid production rates).</a:t>
            </a:r>
          </a:p>
          <a:p>
            <a:r>
              <a:rPr lang="en-US" dirty="0"/>
              <a:t>3.) Can a computer automatically learn optimal expression patterns?</a:t>
            </a:r>
          </a:p>
          <a:p>
            <a:r>
              <a:rPr lang="en-US" dirty="0"/>
              <a:t>4.) Are there improved branched chain amino acid biosynthesis pathways that can be designed through the integration of heterologous genes?</a:t>
            </a:r>
          </a:p>
          <a:p>
            <a:pPr marL="0" indent="0">
              <a:buNone/>
            </a:pPr>
            <a:endParaRPr lang="en-US" dirty="0"/>
          </a:p>
        </p:txBody>
      </p:sp>
    </p:spTree>
    <p:extLst>
      <p:ext uri="{BB962C8B-B14F-4D97-AF65-F5344CB8AC3E}">
        <p14:creationId xmlns:p14="http://schemas.microsoft.com/office/powerpoint/2010/main" val="129125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C94C15-58C3-1948-AFC8-FAF91FAD2258}"/>
              </a:ext>
            </a:extLst>
          </p:cNvPr>
          <p:cNvPicPr>
            <a:picLocks noChangeAspect="1"/>
          </p:cNvPicPr>
          <p:nvPr/>
        </p:nvPicPr>
        <p:blipFill>
          <a:blip r:embed="rId2"/>
          <a:stretch>
            <a:fillRect/>
          </a:stretch>
        </p:blipFill>
        <p:spPr>
          <a:xfrm>
            <a:off x="323193" y="439877"/>
            <a:ext cx="11414234" cy="3945314"/>
          </a:xfrm>
          <a:prstGeom prst="rect">
            <a:avLst/>
          </a:prstGeom>
          <a:solidFill>
            <a:srgbClr val="000000">
              <a:alpha val="36078"/>
            </a:srgbClr>
          </a:solidFill>
        </p:spPr>
      </p:pic>
      <p:sp>
        <p:nvSpPr>
          <p:cNvPr id="7" name="Right Arrow 6">
            <a:extLst>
              <a:ext uri="{FF2B5EF4-FFF2-40B4-BE49-F238E27FC236}">
                <a16:creationId xmlns:a16="http://schemas.microsoft.com/office/drawing/2014/main" id="{52163859-F837-6740-B558-6D14DC9BEDBE}"/>
              </a:ext>
            </a:extLst>
          </p:cNvPr>
          <p:cNvSpPr/>
          <p:nvPr/>
        </p:nvSpPr>
        <p:spPr>
          <a:xfrm>
            <a:off x="4327634" y="3452647"/>
            <a:ext cx="1568669" cy="323193"/>
          </a:xfrm>
          <a:prstGeom prst="rightArrow">
            <a:avLst/>
          </a:prstGeom>
          <a:solidFill>
            <a:srgbClr val="000000">
              <a:alpha val="36078"/>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 (2)</a:t>
            </a:r>
          </a:p>
        </p:txBody>
      </p:sp>
      <p:sp>
        <p:nvSpPr>
          <p:cNvPr id="8" name="Right Arrow 7">
            <a:extLst>
              <a:ext uri="{FF2B5EF4-FFF2-40B4-BE49-F238E27FC236}">
                <a16:creationId xmlns:a16="http://schemas.microsoft.com/office/drawing/2014/main" id="{655194D6-4F8F-C344-AC36-F9B23AF6819F}"/>
              </a:ext>
            </a:extLst>
          </p:cNvPr>
          <p:cNvSpPr/>
          <p:nvPr/>
        </p:nvSpPr>
        <p:spPr>
          <a:xfrm rot="14014539">
            <a:off x="5310919" y="2976153"/>
            <a:ext cx="783358" cy="405241"/>
          </a:xfrm>
          <a:prstGeom prst="rightArrow">
            <a:avLst/>
          </a:prstGeom>
          <a:solidFill>
            <a:srgbClr val="000000">
              <a:alpha val="36078"/>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(1)</a:t>
            </a:r>
          </a:p>
        </p:txBody>
      </p:sp>
      <p:sp>
        <p:nvSpPr>
          <p:cNvPr id="9" name="Left Arrow 8">
            <a:extLst>
              <a:ext uri="{FF2B5EF4-FFF2-40B4-BE49-F238E27FC236}">
                <a16:creationId xmlns:a16="http://schemas.microsoft.com/office/drawing/2014/main" id="{FE1E1073-E1E0-8B47-968C-E09D69B69C02}"/>
              </a:ext>
            </a:extLst>
          </p:cNvPr>
          <p:cNvSpPr/>
          <p:nvPr/>
        </p:nvSpPr>
        <p:spPr>
          <a:xfrm>
            <a:off x="4233041" y="2763636"/>
            <a:ext cx="1158766" cy="318522"/>
          </a:xfrm>
          <a:prstGeom prst="leftArrow">
            <a:avLst/>
          </a:prstGeom>
          <a:solidFill>
            <a:srgbClr val="000000">
              <a:alpha val="36078"/>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(2)</a:t>
            </a:r>
          </a:p>
        </p:txBody>
      </p:sp>
      <p:sp>
        <p:nvSpPr>
          <p:cNvPr id="10" name="Right Arrow 9">
            <a:extLst>
              <a:ext uri="{FF2B5EF4-FFF2-40B4-BE49-F238E27FC236}">
                <a16:creationId xmlns:a16="http://schemas.microsoft.com/office/drawing/2014/main" id="{32947C0E-FDD7-AF48-B12E-ECAA380BD50E}"/>
              </a:ext>
            </a:extLst>
          </p:cNvPr>
          <p:cNvSpPr/>
          <p:nvPr/>
        </p:nvSpPr>
        <p:spPr>
          <a:xfrm>
            <a:off x="6030311" y="2935086"/>
            <a:ext cx="4650828" cy="296845"/>
          </a:xfrm>
          <a:prstGeom prst="rightArrow">
            <a:avLst/>
          </a:prstGeom>
          <a:solidFill>
            <a:srgbClr val="000000">
              <a:alpha val="36078"/>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 (7)</a:t>
            </a:r>
          </a:p>
        </p:txBody>
      </p:sp>
      <p:sp>
        <p:nvSpPr>
          <p:cNvPr id="11" name="Left Arrow 10">
            <a:extLst>
              <a:ext uri="{FF2B5EF4-FFF2-40B4-BE49-F238E27FC236}">
                <a16:creationId xmlns:a16="http://schemas.microsoft.com/office/drawing/2014/main" id="{90257ED4-82F2-9B4F-840B-CEBF8A054E34}"/>
              </a:ext>
            </a:extLst>
          </p:cNvPr>
          <p:cNvSpPr/>
          <p:nvPr/>
        </p:nvSpPr>
        <p:spPr>
          <a:xfrm>
            <a:off x="962647" y="2891781"/>
            <a:ext cx="3137338" cy="310640"/>
          </a:xfrm>
          <a:prstGeom prst="leftArrow">
            <a:avLst/>
          </a:prstGeom>
          <a:solidFill>
            <a:srgbClr val="000000">
              <a:alpha val="36078"/>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(6)</a:t>
            </a:r>
          </a:p>
        </p:txBody>
      </p:sp>
      <p:sp>
        <p:nvSpPr>
          <p:cNvPr id="12" name="Left Arrow 11">
            <a:extLst>
              <a:ext uri="{FF2B5EF4-FFF2-40B4-BE49-F238E27FC236}">
                <a16:creationId xmlns:a16="http://schemas.microsoft.com/office/drawing/2014/main" id="{2C9D5029-97EF-184B-A8DA-7C1921017719}"/>
              </a:ext>
            </a:extLst>
          </p:cNvPr>
          <p:cNvSpPr/>
          <p:nvPr/>
        </p:nvSpPr>
        <p:spPr>
          <a:xfrm>
            <a:off x="1138696" y="561112"/>
            <a:ext cx="2172063" cy="313874"/>
          </a:xfrm>
          <a:prstGeom prst="leftArrow">
            <a:avLst/>
          </a:prstGeom>
          <a:solidFill>
            <a:srgbClr val="000000">
              <a:alpha val="36078"/>
            </a:srgb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 (4)</a:t>
            </a:r>
          </a:p>
        </p:txBody>
      </p:sp>
      <p:sp>
        <p:nvSpPr>
          <p:cNvPr id="13" name="Down Arrow 12">
            <a:extLst>
              <a:ext uri="{FF2B5EF4-FFF2-40B4-BE49-F238E27FC236}">
                <a16:creationId xmlns:a16="http://schemas.microsoft.com/office/drawing/2014/main" id="{0C509977-8C67-7448-B01A-A4A1F0EC5DD0}"/>
              </a:ext>
            </a:extLst>
          </p:cNvPr>
          <p:cNvSpPr/>
          <p:nvPr/>
        </p:nvSpPr>
        <p:spPr>
          <a:xfrm>
            <a:off x="2498835" y="1071459"/>
            <a:ext cx="932624" cy="1534089"/>
          </a:xfrm>
          <a:prstGeom prst="downArrow">
            <a:avLst/>
          </a:prstGeom>
          <a:solidFill>
            <a:schemeClr val="bg1">
              <a:lumMod val="75000"/>
              <a:alpha val="2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7</a:t>
            </a:r>
          </a:p>
          <a:p>
            <a:pPr algn="ctr"/>
            <a:r>
              <a:rPr lang="en-US" sz="1400"/>
              <a:t>(3)</a:t>
            </a:r>
          </a:p>
        </p:txBody>
      </p:sp>
      <p:sp>
        <p:nvSpPr>
          <p:cNvPr id="14" name="Down Arrow 13">
            <a:extLst>
              <a:ext uri="{FF2B5EF4-FFF2-40B4-BE49-F238E27FC236}">
                <a16:creationId xmlns:a16="http://schemas.microsoft.com/office/drawing/2014/main" id="{1AF20D84-BA78-7342-B87D-9C9B59A11779}"/>
              </a:ext>
            </a:extLst>
          </p:cNvPr>
          <p:cNvSpPr/>
          <p:nvPr/>
        </p:nvSpPr>
        <p:spPr>
          <a:xfrm>
            <a:off x="1673772" y="1064173"/>
            <a:ext cx="825062" cy="1150882"/>
          </a:xfrm>
          <a:prstGeom prst="downArrow">
            <a:avLst/>
          </a:prstGeom>
          <a:solidFill>
            <a:srgbClr val="0000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8</a:t>
            </a:r>
          </a:p>
          <a:p>
            <a:pPr algn="ctr"/>
            <a:r>
              <a:rPr lang="en-US" sz="1400"/>
              <a:t>(4)</a:t>
            </a:r>
          </a:p>
        </p:txBody>
      </p:sp>
      <p:sp>
        <p:nvSpPr>
          <p:cNvPr id="15" name="TextBox 14">
            <a:extLst>
              <a:ext uri="{FF2B5EF4-FFF2-40B4-BE49-F238E27FC236}">
                <a16:creationId xmlns:a16="http://schemas.microsoft.com/office/drawing/2014/main" id="{5AA68E63-3098-EB47-922B-24139434DF19}"/>
              </a:ext>
            </a:extLst>
          </p:cNvPr>
          <p:cNvSpPr txBox="1"/>
          <p:nvPr/>
        </p:nvSpPr>
        <p:spPr>
          <a:xfrm>
            <a:off x="1120877" y="5791200"/>
            <a:ext cx="4532779" cy="923330"/>
          </a:xfrm>
          <a:prstGeom prst="rect">
            <a:avLst/>
          </a:prstGeom>
          <a:noFill/>
        </p:spPr>
        <p:txBody>
          <a:bodyPr wrap="none" rtlCol="0">
            <a:spAutoFit/>
          </a:bodyPr>
          <a:lstStyle/>
          <a:p>
            <a:r>
              <a:rPr lang="en-US"/>
              <a:t>Black – 	reactions anywhere in KEGG</a:t>
            </a:r>
          </a:p>
          <a:p>
            <a:r>
              <a:rPr lang="en-US">
                <a:solidFill>
                  <a:srgbClr val="00B050"/>
                </a:solidFill>
              </a:rPr>
              <a:t>Green</a:t>
            </a:r>
            <a:r>
              <a:rPr lang="en-US"/>
              <a:t> –   E.coli</a:t>
            </a:r>
          </a:p>
          <a:p>
            <a:r>
              <a:rPr lang="en-US">
                <a:solidFill>
                  <a:srgbClr val="FF0000"/>
                </a:solidFill>
              </a:rPr>
              <a:t>Red</a:t>
            </a:r>
            <a:r>
              <a:rPr lang="en-US"/>
              <a:t> -        E. coli pathways we want to modify</a:t>
            </a:r>
          </a:p>
        </p:txBody>
      </p:sp>
      <p:sp>
        <p:nvSpPr>
          <p:cNvPr id="2" name="Freeform 1">
            <a:extLst>
              <a:ext uri="{FF2B5EF4-FFF2-40B4-BE49-F238E27FC236}">
                <a16:creationId xmlns:a16="http://schemas.microsoft.com/office/drawing/2014/main" id="{B698DB29-842F-8A47-A54B-9A862160853A}"/>
              </a:ext>
            </a:extLst>
          </p:cNvPr>
          <p:cNvSpPr/>
          <p:nvPr/>
        </p:nvSpPr>
        <p:spPr>
          <a:xfrm>
            <a:off x="2124635" y="2788024"/>
            <a:ext cx="824753" cy="116541"/>
          </a:xfrm>
          <a:custGeom>
            <a:avLst/>
            <a:gdLst>
              <a:gd name="connsiteX0" fmla="*/ 0 w 824753"/>
              <a:gd name="connsiteY0" fmla="*/ 98611 h 116541"/>
              <a:gd name="connsiteX1" fmla="*/ 26894 w 824753"/>
              <a:gd name="connsiteY1" fmla="*/ 35858 h 116541"/>
              <a:gd name="connsiteX2" fmla="*/ 80683 w 824753"/>
              <a:gd name="connsiteY2" fmla="*/ 17929 h 116541"/>
              <a:gd name="connsiteX3" fmla="*/ 134471 w 824753"/>
              <a:gd name="connsiteY3" fmla="*/ 44823 h 116541"/>
              <a:gd name="connsiteX4" fmla="*/ 152400 w 824753"/>
              <a:gd name="connsiteY4" fmla="*/ 71717 h 116541"/>
              <a:gd name="connsiteX5" fmla="*/ 197224 w 824753"/>
              <a:gd name="connsiteY5" fmla="*/ 107576 h 116541"/>
              <a:gd name="connsiteX6" fmla="*/ 224118 w 824753"/>
              <a:gd name="connsiteY6" fmla="*/ 116541 h 116541"/>
              <a:gd name="connsiteX7" fmla="*/ 259977 w 824753"/>
              <a:gd name="connsiteY7" fmla="*/ 107576 h 116541"/>
              <a:gd name="connsiteX8" fmla="*/ 295836 w 824753"/>
              <a:gd name="connsiteY8" fmla="*/ 53788 h 116541"/>
              <a:gd name="connsiteX9" fmla="*/ 313765 w 824753"/>
              <a:gd name="connsiteY9" fmla="*/ 26894 h 116541"/>
              <a:gd name="connsiteX10" fmla="*/ 367553 w 824753"/>
              <a:gd name="connsiteY10" fmla="*/ 8964 h 116541"/>
              <a:gd name="connsiteX11" fmla="*/ 394447 w 824753"/>
              <a:gd name="connsiteY11" fmla="*/ 0 h 116541"/>
              <a:gd name="connsiteX12" fmla="*/ 457200 w 824753"/>
              <a:gd name="connsiteY12" fmla="*/ 8964 h 116541"/>
              <a:gd name="connsiteX13" fmla="*/ 475130 w 824753"/>
              <a:gd name="connsiteY13" fmla="*/ 35858 h 116541"/>
              <a:gd name="connsiteX14" fmla="*/ 493059 w 824753"/>
              <a:gd name="connsiteY14" fmla="*/ 53788 h 116541"/>
              <a:gd name="connsiteX15" fmla="*/ 546847 w 824753"/>
              <a:gd name="connsiteY15" fmla="*/ 71717 h 116541"/>
              <a:gd name="connsiteX16" fmla="*/ 681318 w 824753"/>
              <a:gd name="connsiteY16" fmla="*/ 53788 h 116541"/>
              <a:gd name="connsiteX17" fmla="*/ 744071 w 824753"/>
              <a:gd name="connsiteY17" fmla="*/ 62752 h 116541"/>
              <a:gd name="connsiteX18" fmla="*/ 770965 w 824753"/>
              <a:gd name="connsiteY18" fmla="*/ 80682 h 116541"/>
              <a:gd name="connsiteX19" fmla="*/ 806824 w 824753"/>
              <a:gd name="connsiteY19" fmla="*/ 98611 h 116541"/>
              <a:gd name="connsiteX20" fmla="*/ 824753 w 824753"/>
              <a:gd name="connsiteY20" fmla="*/ 71717 h 11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4753" h="116541">
                <a:moveTo>
                  <a:pt x="0" y="98611"/>
                </a:moveTo>
                <a:cubicBezTo>
                  <a:pt x="4872" y="74250"/>
                  <a:pt x="1381" y="48615"/>
                  <a:pt x="26894" y="35858"/>
                </a:cubicBezTo>
                <a:cubicBezTo>
                  <a:pt x="43798" y="27406"/>
                  <a:pt x="80683" y="17929"/>
                  <a:pt x="80683" y="17929"/>
                </a:cubicBezTo>
                <a:cubicBezTo>
                  <a:pt x="102555" y="25220"/>
                  <a:pt x="117094" y="27446"/>
                  <a:pt x="134471" y="44823"/>
                </a:cubicBezTo>
                <a:cubicBezTo>
                  <a:pt x="142089" y="52441"/>
                  <a:pt x="145669" y="63304"/>
                  <a:pt x="152400" y="71717"/>
                </a:cubicBezTo>
                <a:cubicBezTo>
                  <a:pt x="163518" y="85615"/>
                  <a:pt x="181692" y="99810"/>
                  <a:pt x="197224" y="107576"/>
                </a:cubicBezTo>
                <a:cubicBezTo>
                  <a:pt x="205676" y="111802"/>
                  <a:pt x="215153" y="113553"/>
                  <a:pt x="224118" y="116541"/>
                </a:cubicBezTo>
                <a:cubicBezTo>
                  <a:pt x="236071" y="113553"/>
                  <a:pt x="250705" y="115689"/>
                  <a:pt x="259977" y="107576"/>
                </a:cubicBezTo>
                <a:cubicBezTo>
                  <a:pt x="276194" y="93386"/>
                  <a:pt x="283883" y="71717"/>
                  <a:pt x="295836" y="53788"/>
                </a:cubicBezTo>
                <a:cubicBezTo>
                  <a:pt x="301812" y="44823"/>
                  <a:pt x="303544" y="30301"/>
                  <a:pt x="313765" y="26894"/>
                </a:cubicBezTo>
                <a:lnTo>
                  <a:pt x="367553" y="8964"/>
                </a:lnTo>
                <a:lnTo>
                  <a:pt x="394447" y="0"/>
                </a:lnTo>
                <a:cubicBezTo>
                  <a:pt x="415365" y="2988"/>
                  <a:pt x="437891" y="383"/>
                  <a:pt x="457200" y="8964"/>
                </a:cubicBezTo>
                <a:cubicBezTo>
                  <a:pt x="467046" y="13340"/>
                  <a:pt x="468399" y="27445"/>
                  <a:pt x="475130" y="35858"/>
                </a:cubicBezTo>
                <a:cubicBezTo>
                  <a:pt x="480410" y="42458"/>
                  <a:pt x="485499" y="50008"/>
                  <a:pt x="493059" y="53788"/>
                </a:cubicBezTo>
                <a:cubicBezTo>
                  <a:pt x="509963" y="62240"/>
                  <a:pt x="546847" y="71717"/>
                  <a:pt x="546847" y="71717"/>
                </a:cubicBezTo>
                <a:cubicBezTo>
                  <a:pt x="594533" y="62180"/>
                  <a:pt x="628908" y="53788"/>
                  <a:pt x="681318" y="53788"/>
                </a:cubicBezTo>
                <a:cubicBezTo>
                  <a:pt x="702448" y="53788"/>
                  <a:pt x="723153" y="59764"/>
                  <a:pt x="744071" y="62752"/>
                </a:cubicBezTo>
                <a:cubicBezTo>
                  <a:pt x="753036" y="68729"/>
                  <a:pt x="764234" y="72269"/>
                  <a:pt x="770965" y="80682"/>
                </a:cubicBezTo>
                <a:cubicBezTo>
                  <a:pt x="796129" y="112137"/>
                  <a:pt x="757755" y="114968"/>
                  <a:pt x="806824" y="98611"/>
                </a:cubicBezTo>
                <a:lnTo>
                  <a:pt x="824753" y="71717"/>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82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4BB465-56BB-A645-BDE9-812AF2293A6A}"/>
              </a:ext>
            </a:extLst>
          </p:cNvPr>
          <p:cNvSpPr>
            <a:spLocks noChangeArrowheads="1"/>
          </p:cNvSpPr>
          <p:nvPr/>
        </p:nvSpPr>
        <p:spPr bwMode="auto">
          <a:xfrm>
            <a:off x="993058" y="81522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5" name="Rectangle 4">
            <a:extLst>
              <a:ext uri="{FF2B5EF4-FFF2-40B4-BE49-F238E27FC236}">
                <a16:creationId xmlns:a16="http://schemas.microsoft.com/office/drawing/2014/main" id="{98ABF735-FB9C-CA48-9F8F-29A23200D718}"/>
              </a:ext>
            </a:extLst>
          </p:cNvPr>
          <p:cNvSpPr>
            <a:spLocks noChangeArrowheads="1"/>
          </p:cNvSpPr>
          <p:nvPr/>
        </p:nvSpPr>
        <p:spPr bwMode="auto">
          <a:xfrm>
            <a:off x="3923071" y="10045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942536F5-4DCC-C444-9935-201395E672E3}"/>
              </a:ext>
            </a:extLst>
          </p:cNvPr>
          <p:cNvSpPr>
            <a:spLocks noChangeArrowheads="1"/>
          </p:cNvSpPr>
          <p:nvPr/>
        </p:nvSpPr>
        <p:spPr bwMode="auto">
          <a:xfrm>
            <a:off x="3923071" y="10045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1" name="Group 10">
            <a:extLst>
              <a:ext uri="{FF2B5EF4-FFF2-40B4-BE49-F238E27FC236}">
                <a16:creationId xmlns:a16="http://schemas.microsoft.com/office/drawing/2014/main" id="{D5F7D861-08E2-9D4F-B4EF-EF9371884E50}"/>
              </a:ext>
            </a:extLst>
          </p:cNvPr>
          <p:cNvGrpSpPr/>
          <p:nvPr/>
        </p:nvGrpSpPr>
        <p:grpSpPr>
          <a:xfrm>
            <a:off x="924742" y="953729"/>
            <a:ext cx="1058916" cy="871228"/>
            <a:chOff x="924742" y="953729"/>
            <a:chExt cx="1058916" cy="871228"/>
          </a:xfrm>
        </p:grpSpPr>
        <p:pic>
          <p:nvPicPr>
            <p:cNvPr id="1025" name="Picture 1" descr="/var/folders/sz/wkql3yh156b40fgcxh9_c68h0000gq/T/com.microsoft.Word/WebArchiveCopyPasteTempFiles/C00049.gif">
              <a:extLst>
                <a:ext uri="{FF2B5EF4-FFF2-40B4-BE49-F238E27FC236}">
                  <a16:creationId xmlns:a16="http://schemas.microsoft.com/office/drawing/2014/main" id="{4765DC19-2118-764A-A291-D0132DB33CD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93058" y="953729"/>
              <a:ext cx="990600" cy="736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FCB15DD-435E-F04B-B9CF-7A3672CD718A}"/>
                </a:ext>
              </a:extLst>
            </p:cNvPr>
            <p:cNvSpPr/>
            <p:nvPr/>
          </p:nvSpPr>
          <p:spPr>
            <a:xfrm>
              <a:off x="924742" y="1547958"/>
              <a:ext cx="761747"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Aspartate </a:t>
              </a:r>
              <a:endParaRPr lang="en-US" sz="1200">
                <a:latin typeface="Arial Narrow" panose="020B0604020202020204" pitchFamily="34" charset="0"/>
                <a:cs typeface="Arial Narrow" panose="020B0604020202020204" pitchFamily="34" charset="0"/>
              </a:endParaRPr>
            </a:p>
          </p:txBody>
        </p:sp>
      </p:grpSp>
      <p:grpSp>
        <p:nvGrpSpPr>
          <p:cNvPr id="12" name="Group 11">
            <a:extLst>
              <a:ext uri="{FF2B5EF4-FFF2-40B4-BE49-F238E27FC236}">
                <a16:creationId xmlns:a16="http://schemas.microsoft.com/office/drawing/2014/main" id="{F1B8F4B1-8210-B948-A259-8C63C68CD5C4}"/>
              </a:ext>
            </a:extLst>
          </p:cNvPr>
          <p:cNvGrpSpPr/>
          <p:nvPr/>
        </p:nvGrpSpPr>
        <p:grpSpPr>
          <a:xfrm>
            <a:off x="4117460" y="1083998"/>
            <a:ext cx="1401346" cy="835586"/>
            <a:chOff x="2514727" y="989371"/>
            <a:chExt cx="1401346" cy="835586"/>
          </a:xfrm>
        </p:grpSpPr>
        <p:pic>
          <p:nvPicPr>
            <p:cNvPr id="1027" name="Picture 4" descr="/var/folders/sz/wkql3yh156b40fgcxh9_c68h0000gq/T/com.microsoft.Word/WebArchiveCopyPasteTempFiles/C03082.gif">
              <a:extLst>
                <a:ext uri="{FF2B5EF4-FFF2-40B4-BE49-F238E27FC236}">
                  <a16:creationId xmlns:a16="http://schemas.microsoft.com/office/drawing/2014/main" id="{9FC2672D-295C-A142-B52C-176410EA8F80}"/>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759587" y="989371"/>
              <a:ext cx="10160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0C66AEE-561F-E443-8A2A-C90D56C0441F}"/>
                </a:ext>
              </a:extLst>
            </p:cNvPr>
            <p:cNvSpPr/>
            <p:nvPr/>
          </p:nvSpPr>
          <p:spPr>
            <a:xfrm>
              <a:off x="2514727" y="1547958"/>
              <a:ext cx="1401346" cy="276999"/>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Phospho-L-aspartate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grpSp>
      <p:grpSp>
        <p:nvGrpSpPr>
          <p:cNvPr id="13" name="Group 12">
            <a:extLst>
              <a:ext uri="{FF2B5EF4-FFF2-40B4-BE49-F238E27FC236}">
                <a16:creationId xmlns:a16="http://schemas.microsoft.com/office/drawing/2014/main" id="{9944DAA9-F06F-7D4D-ACF0-3A84DA5DACCC}"/>
              </a:ext>
            </a:extLst>
          </p:cNvPr>
          <p:cNvGrpSpPr/>
          <p:nvPr/>
        </p:nvGrpSpPr>
        <p:grpSpPr>
          <a:xfrm>
            <a:off x="7669012" y="1045898"/>
            <a:ext cx="1688283" cy="973341"/>
            <a:chOff x="4660341" y="913171"/>
            <a:chExt cx="1688283" cy="973341"/>
          </a:xfrm>
        </p:grpSpPr>
        <p:pic>
          <p:nvPicPr>
            <p:cNvPr id="1029" name="Picture 3" descr="/var/folders/sz/wkql3yh156b40fgcxh9_c68h0000gq/T/com.microsoft.Word/WebArchiveCopyPasteTempFiles/C00441.gif">
              <a:extLst>
                <a:ext uri="{FF2B5EF4-FFF2-40B4-BE49-F238E27FC236}">
                  <a16:creationId xmlns:a16="http://schemas.microsoft.com/office/drawing/2014/main" id="{C7C58F6D-FCCE-D24B-B366-92749B1AAAAE}"/>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857136" y="913171"/>
              <a:ext cx="863600" cy="685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AB0A12D-52EB-E64F-8C19-208005567CE2}"/>
                </a:ext>
              </a:extLst>
            </p:cNvPr>
            <p:cNvSpPr/>
            <p:nvPr/>
          </p:nvSpPr>
          <p:spPr>
            <a:xfrm>
              <a:off x="4660341" y="1609513"/>
              <a:ext cx="1688283" cy="276999"/>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Aspartate 4-semialdehyde </a:t>
              </a:r>
              <a:endParaRPr lang="en-US" sz="1200">
                <a:latin typeface="Arial Narrow" panose="020B0604020202020204" pitchFamily="34" charset="0"/>
                <a:cs typeface="Arial Narrow" panose="020B0604020202020204" pitchFamily="34" charset="0"/>
              </a:endParaRPr>
            </a:p>
          </p:txBody>
        </p:sp>
      </p:grpSp>
      <p:sp>
        <p:nvSpPr>
          <p:cNvPr id="15" name="Rectangle 14">
            <a:extLst>
              <a:ext uri="{FF2B5EF4-FFF2-40B4-BE49-F238E27FC236}">
                <a16:creationId xmlns:a16="http://schemas.microsoft.com/office/drawing/2014/main" id="{28EE8226-3BF6-EB46-9680-BA4157B1A1EC}"/>
              </a:ext>
            </a:extLst>
          </p:cNvPr>
          <p:cNvSpPr/>
          <p:nvPr/>
        </p:nvSpPr>
        <p:spPr>
          <a:xfrm>
            <a:off x="2243332" y="1083999"/>
            <a:ext cx="1754422" cy="830997"/>
          </a:xfrm>
          <a:prstGeom prst="rect">
            <a:avLst/>
          </a:prstGeom>
        </p:spPr>
        <p:txBody>
          <a:bodyPr wrap="square">
            <a:spAutoFit/>
          </a:bodyPr>
          <a:lstStyle/>
          <a:p>
            <a:r>
              <a:rPr lang="en-US" sz="1200" err="1">
                <a:latin typeface="Arial Narrow" panose="020B0604020202020204" pitchFamily="34" charset="0"/>
                <a:ea typeface="Times New Roman" panose="02020603050405020304" pitchFamily="18" charset="0"/>
                <a:cs typeface="Arial Narrow" panose="020B0604020202020204" pitchFamily="34" charset="0"/>
              </a:rPr>
              <a:t>Aspartokinases</a:t>
            </a:r>
            <a:r>
              <a:rPr lang="en-US" sz="1200">
                <a:latin typeface="Arial Narrow" panose="020B0604020202020204" pitchFamily="34" charset="0"/>
                <a:ea typeface="Times New Roman" panose="02020603050405020304" pitchFamily="18" charset="0"/>
                <a:cs typeface="Arial Narrow" panose="020B0604020202020204" pitchFamily="34" charset="0"/>
              </a:rPr>
              <a:t> I/II/III (</a:t>
            </a:r>
            <a:r>
              <a:rPr lang="en-US" sz="1200" err="1">
                <a:latin typeface="Arial Narrow" panose="020B0604020202020204" pitchFamily="34" charset="0"/>
                <a:ea typeface="Times New Roman" panose="02020603050405020304" pitchFamily="18" charset="0"/>
                <a:cs typeface="Arial Narrow" panose="020B0604020202020204" pitchFamily="34" charset="0"/>
              </a:rPr>
              <a:t>thrA</a:t>
            </a:r>
            <a:r>
              <a:rPr lang="en-US" sz="1200">
                <a:latin typeface="Arial Narrow" panose="020B0604020202020204" pitchFamily="34" charset="0"/>
                <a:ea typeface="Times New Roman" panose="02020603050405020304" pitchFamily="18" charset="0"/>
                <a:cs typeface="Arial Narrow" panose="020B0604020202020204" pitchFamily="34" charset="0"/>
              </a:rPr>
              <a:t>/</a:t>
            </a:r>
            <a:r>
              <a:rPr lang="en-US" sz="1200" err="1">
                <a:latin typeface="Arial Narrow" panose="020B0604020202020204" pitchFamily="34" charset="0"/>
                <a:ea typeface="Times New Roman" panose="02020603050405020304" pitchFamily="18" charset="0"/>
                <a:cs typeface="Arial Narrow" panose="020B0604020202020204" pitchFamily="34" charset="0"/>
              </a:rPr>
              <a:t>metL</a:t>
            </a:r>
            <a:r>
              <a:rPr lang="en-US" sz="1200">
                <a:latin typeface="Arial Narrow" panose="020B0604020202020204" pitchFamily="34" charset="0"/>
                <a:ea typeface="Times New Roman" panose="02020603050405020304" pitchFamily="18" charset="0"/>
                <a:cs typeface="Arial Narrow" panose="020B0604020202020204" pitchFamily="34" charset="0"/>
              </a:rPr>
              <a:t> /</a:t>
            </a:r>
            <a:r>
              <a:rPr lang="en-US" sz="1200" err="1">
                <a:latin typeface="Arial Narrow" panose="020B0604020202020204" pitchFamily="34" charset="0"/>
                <a:ea typeface="Times New Roman" panose="02020603050405020304" pitchFamily="18" charset="0"/>
                <a:cs typeface="Arial Narrow" panose="020B0604020202020204" pitchFamily="34" charset="0"/>
              </a:rPr>
              <a:t>LysC</a:t>
            </a:r>
            <a:r>
              <a:rPr lang="en-US" sz="1200">
                <a:latin typeface="Arial Narrow" panose="020B0604020202020204" pitchFamily="34" charset="0"/>
                <a:ea typeface="Times New Roman" panose="02020603050405020304" pitchFamily="18" charset="0"/>
                <a:cs typeface="Arial Narrow" panose="020B0604020202020204" pitchFamily="34" charset="0"/>
              </a:rPr>
              <a:t>)</a:t>
            </a:r>
            <a:r>
              <a:rPr lang="en-US" sz="1200">
                <a:effectLst/>
                <a:latin typeface="Arial Narrow" panose="020B0604020202020204" pitchFamily="34" charset="0"/>
                <a:cs typeface="Arial Narrow" panose="020B0604020202020204" pitchFamily="34" charset="0"/>
              </a:rPr>
              <a:t> </a:t>
            </a:r>
          </a:p>
          <a:p>
            <a:r>
              <a:rPr lang="en-US" sz="1200" u="none" strike="noStrike">
                <a:solidFill>
                  <a:srgbClr val="000000"/>
                </a:solidFill>
                <a:effectLst/>
                <a:latin typeface="Arial Narrow" panose="020B0604020202020204" pitchFamily="34" charset="0"/>
                <a:cs typeface="Arial Narrow" panose="020B0604020202020204" pitchFamily="34" charset="0"/>
              </a:rPr>
              <a:t>EC:</a:t>
            </a:r>
            <a:r>
              <a:rPr lang="en-US" sz="1200" u="none" strike="noStrike">
                <a:solidFill>
                  <a:srgbClr val="003399"/>
                </a:solidFill>
                <a:effectLst/>
                <a:latin typeface="Arial Narrow" panose="020B0604020202020204" pitchFamily="34" charset="0"/>
                <a:cs typeface="Arial Narrow" panose="020B0604020202020204" pitchFamily="34" charset="0"/>
                <a:hlinkClick r:id="rId8"/>
              </a:rPr>
              <a:t>2.7.2.4</a:t>
            </a:r>
            <a:endParaRPr lang="en-US" sz="1200">
              <a:latin typeface="Arial Narrow" panose="020B0604020202020204" pitchFamily="34" charset="0"/>
              <a:cs typeface="Arial Narrow" panose="020B0604020202020204" pitchFamily="34" charset="0"/>
            </a:endParaRPr>
          </a:p>
          <a:p>
            <a:endParaRPr lang="en-US" sz="1200">
              <a:latin typeface="Arial Narrow" panose="020B0604020202020204" pitchFamily="34" charset="0"/>
              <a:cs typeface="Arial Narrow" panose="020B0604020202020204" pitchFamily="34" charset="0"/>
            </a:endParaRPr>
          </a:p>
        </p:txBody>
      </p:sp>
      <p:sp>
        <p:nvSpPr>
          <p:cNvPr id="16" name="TextBox 15">
            <a:extLst>
              <a:ext uri="{FF2B5EF4-FFF2-40B4-BE49-F238E27FC236}">
                <a16:creationId xmlns:a16="http://schemas.microsoft.com/office/drawing/2014/main" id="{6044447A-FC99-964B-B448-6CD3F23512F9}"/>
              </a:ext>
            </a:extLst>
          </p:cNvPr>
          <p:cNvSpPr txBox="1"/>
          <p:nvPr/>
        </p:nvSpPr>
        <p:spPr>
          <a:xfrm>
            <a:off x="5742886" y="1167109"/>
            <a:ext cx="1926126" cy="646331"/>
          </a:xfrm>
          <a:prstGeom prst="rect">
            <a:avLst/>
          </a:prstGeom>
          <a:noFill/>
        </p:spPr>
        <p:txBody>
          <a:bodyPr wrap="square" rtlCol="0">
            <a:spAutoFit/>
          </a:bodyPr>
          <a:lstStyle/>
          <a:p>
            <a:r>
              <a:rPr lang="en-US" sz="1200">
                <a:latin typeface="Arial Narrow" panose="020B0604020202020204" pitchFamily="34" charset="0"/>
                <a:cs typeface="Arial Narrow" panose="020B0604020202020204" pitchFamily="34" charset="0"/>
              </a:rPr>
              <a:t>aspartate-semialdehyde dehydrogenase (</a:t>
            </a:r>
            <a:r>
              <a:rPr lang="en-US" sz="1200" err="1">
                <a:latin typeface="Arial Narrow" panose="020B0604020202020204" pitchFamily="34" charset="0"/>
                <a:cs typeface="Arial Narrow" panose="020B0604020202020204" pitchFamily="34" charset="0"/>
              </a:rPr>
              <a:t>asd</a:t>
            </a:r>
            <a:r>
              <a:rPr lang="en-US" sz="1200">
                <a:latin typeface="Arial Narrow" panose="020B0604020202020204" pitchFamily="34" charset="0"/>
                <a:cs typeface="Arial Narrow" panose="020B0604020202020204" pitchFamily="34" charset="0"/>
              </a:rPr>
              <a:t>)</a:t>
            </a:r>
            <a:r>
              <a:rPr lang="en-US" sz="1200">
                <a:effectLst/>
                <a:latin typeface="Arial Narrow" panose="020B0604020202020204" pitchFamily="34" charset="0"/>
                <a:cs typeface="Arial Narrow" panose="020B0604020202020204" pitchFamily="34" charset="0"/>
              </a:rPr>
              <a:t> </a:t>
            </a:r>
          </a:p>
          <a:p>
            <a:r>
              <a:rPr lang="en-US" sz="1200">
                <a:latin typeface="Arial Narrow" panose="020B0604020202020204" pitchFamily="34" charset="0"/>
                <a:cs typeface="Arial Narrow" panose="020B0604020202020204" pitchFamily="34" charset="0"/>
              </a:rPr>
              <a:t>[EC:</a:t>
            </a:r>
            <a:r>
              <a:rPr lang="en-US" sz="1200">
                <a:latin typeface="Arial Narrow" panose="020B0604020202020204" pitchFamily="34" charset="0"/>
                <a:cs typeface="Arial Narrow" panose="020B0604020202020204" pitchFamily="34" charset="0"/>
                <a:hlinkClick r:id="rId9"/>
              </a:rPr>
              <a:t>1.2.1.11</a:t>
            </a:r>
            <a:r>
              <a:rPr lang="en-US" sz="1200">
                <a:latin typeface="Arial Narrow" panose="020B0604020202020204" pitchFamily="34" charset="0"/>
                <a:cs typeface="Arial Narrow" panose="020B0604020202020204" pitchFamily="34" charset="0"/>
              </a:rPr>
              <a:t>]</a:t>
            </a:r>
          </a:p>
        </p:txBody>
      </p:sp>
      <p:pic>
        <p:nvPicPr>
          <p:cNvPr id="17" name="Picture 16">
            <a:extLst>
              <a:ext uri="{FF2B5EF4-FFF2-40B4-BE49-F238E27FC236}">
                <a16:creationId xmlns:a16="http://schemas.microsoft.com/office/drawing/2014/main" id="{DB69B17E-F91B-0B4C-98C4-10CEA9524477}"/>
              </a:ext>
            </a:extLst>
          </p:cNvPr>
          <p:cNvPicPr>
            <a:picLocks noChangeAspect="1"/>
          </p:cNvPicPr>
          <p:nvPr/>
        </p:nvPicPr>
        <p:blipFill>
          <a:blip r:embed="rId10"/>
          <a:stretch>
            <a:fillRect/>
          </a:stretch>
        </p:blipFill>
        <p:spPr>
          <a:xfrm>
            <a:off x="666982" y="3283155"/>
            <a:ext cx="4226273" cy="929780"/>
          </a:xfrm>
          <a:prstGeom prst="rect">
            <a:avLst/>
          </a:prstGeom>
        </p:spPr>
      </p:pic>
      <p:sp>
        <p:nvSpPr>
          <p:cNvPr id="18" name="Rectangle 17">
            <a:extLst>
              <a:ext uri="{FF2B5EF4-FFF2-40B4-BE49-F238E27FC236}">
                <a16:creationId xmlns:a16="http://schemas.microsoft.com/office/drawing/2014/main" id="{31493812-CD5E-7E4E-90F3-2C886172E362}"/>
              </a:ext>
            </a:extLst>
          </p:cNvPr>
          <p:cNvSpPr/>
          <p:nvPr/>
        </p:nvSpPr>
        <p:spPr>
          <a:xfrm>
            <a:off x="1162306" y="2885340"/>
            <a:ext cx="3916474"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ATP + L-Aspartate &lt;=&gt; ADP + 4-Phospho-L-aspartate</a:t>
            </a:r>
            <a:endParaRPr lang="en-US" sz="1200">
              <a:latin typeface="Arial Narrow" panose="020B0604020202020204" pitchFamily="34" charset="0"/>
              <a:cs typeface="Arial Narrow" panose="020B0604020202020204" pitchFamily="34" charset="0"/>
            </a:endParaRPr>
          </a:p>
        </p:txBody>
      </p:sp>
      <p:pic>
        <p:nvPicPr>
          <p:cNvPr id="20" name="Picture 19">
            <a:extLst>
              <a:ext uri="{FF2B5EF4-FFF2-40B4-BE49-F238E27FC236}">
                <a16:creationId xmlns:a16="http://schemas.microsoft.com/office/drawing/2014/main" id="{B5B4BF22-EC9A-424E-BCD9-23F0911134D8}"/>
              </a:ext>
            </a:extLst>
          </p:cNvPr>
          <p:cNvPicPr>
            <a:picLocks noChangeAspect="1"/>
          </p:cNvPicPr>
          <p:nvPr/>
        </p:nvPicPr>
        <p:blipFill>
          <a:blip r:embed="rId11"/>
          <a:stretch>
            <a:fillRect/>
          </a:stretch>
        </p:blipFill>
        <p:spPr>
          <a:xfrm>
            <a:off x="5152103" y="3283155"/>
            <a:ext cx="4063958" cy="1144682"/>
          </a:xfrm>
          <a:prstGeom prst="rect">
            <a:avLst/>
          </a:prstGeom>
        </p:spPr>
      </p:pic>
      <p:sp>
        <p:nvSpPr>
          <p:cNvPr id="21" name="Rectangle 20">
            <a:extLst>
              <a:ext uri="{FF2B5EF4-FFF2-40B4-BE49-F238E27FC236}">
                <a16:creationId xmlns:a16="http://schemas.microsoft.com/office/drawing/2014/main" id="{E57DF13E-F81A-F244-9BBC-121D3E38F34C}"/>
              </a:ext>
            </a:extLst>
          </p:cNvPr>
          <p:cNvSpPr/>
          <p:nvPr/>
        </p:nvSpPr>
        <p:spPr>
          <a:xfrm>
            <a:off x="5471651" y="2542459"/>
            <a:ext cx="3424861" cy="646331"/>
          </a:xfrm>
          <a:prstGeom prst="rect">
            <a:avLst/>
          </a:prstGeom>
        </p:spPr>
        <p:txBody>
          <a:bodyPr wrap="square">
            <a:spAutoFit/>
          </a:bodyPr>
          <a:lstStyle/>
          <a:p>
            <a:pPr algn="ctr"/>
            <a:r>
              <a:rPr lang="en-US" sz="1200" u="none" strike="noStrike">
                <a:solidFill>
                  <a:srgbClr val="000000"/>
                </a:solidFill>
                <a:effectLst/>
                <a:latin typeface="Arial Narrow" panose="020B0604020202020204" pitchFamily="34" charset="0"/>
                <a:cs typeface="Arial Narrow" panose="020B0604020202020204" pitchFamily="34" charset="0"/>
              </a:rPr>
              <a:t>Reverse</a:t>
            </a:r>
          </a:p>
          <a:p>
            <a:r>
              <a:rPr lang="en-US" sz="1200" u="none" strike="noStrike">
                <a:solidFill>
                  <a:srgbClr val="000000"/>
                </a:solidFill>
                <a:effectLst/>
                <a:latin typeface="Arial Narrow" panose="020B0604020202020204" pitchFamily="34" charset="0"/>
                <a:cs typeface="Arial Narrow" panose="020B0604020202020204" pitchFamily="34" charset="0"/>
              </a:rPr>
              <a:t>L-Aspartate 4-semialdehyde + Orthophosphate + NADP+ &lt;=&gt; 4-Phospho-L-aspartate + NADPH + H+</a:t>
            </a:r>
            <a:endParaRPr lang="en-US" sz="1200">
              <a:latin typeface="Arial Narrow" panose="020B0604020202020204" pitchFamily="34" charset="0"/>
              <a:cs typeface="Arial Narrow" panose="020B0604020202020204" pitchFamily="34" charset="0"/>
            </a:endParaRPr>
          </a:p>
        </p:txBody>
      </p:sp>
      <p:sp>
        <p:nvSpPr>
          <p:cNvPr id="26" name="Rectangle 25">
            <a:extLst>
              <a:ext uri="{FF2B5EF4-FFF2-40B4-BE49-F238E27FC236}">
                <a16:creationId xmlns:a16="http://schemas.microsoft.com/office/drawing/2014/main" id="{88694C56-1BEE-334D-BB12-E90DB235DF8F}"/>
              </a:ext>
            </a:extLst>
          </p:cNvPr>
          <p:cNvSpPr/>
          <p:nvPr/>
        </p:nvSpPr>
        <p:spPr>
          <a:xfrm>
            <a:off x="4362320" y="227149"/>
            <a:ext cx="418704" cy="707886"/>
          </a:xfrm>
          <a:prstGeom prst="rect">
            <a:avLst/>
          </a:prstGeom>
        </p:spPr>
        <p:txBody>
          <a:bodyPr wrap="none">
            <a:spAutoFit/>
          </a:bodyPr>
          <a:lstStyle/>
          <a:p>
            <a:r>
              <a:rPr lang="en-US" sz="4000" b="1">
                <a:latin typeface="Arial Narrow" panose="020B0604020202020204" pitchFamily="34" charset="0"/>
                <a:cs typeface="Arial Narrow" panose="020B0604020202020204" pitchFamily="34" charset="0"/>
              </a:rPr>
              <a:t>1</a:t>
            </a:r>
            <a:endParaRPr lang="en-US" sz="4000" b="1"/>
          </a:p>
        </p:txBody>
      </p:sp>
    </p:spTree>
    <p:extLst>
      <p:ext uri="{BB962C8B-B14F-4D97-AF65-F5344CB8AC3E}">
        <p14:creationId xmlns:p14="http://schemas.microsoft.com/office/powerpoint/2010/main" val="95039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74BB465-56BB-A645-BDE9-812AF2293A6A}"/>
              </a:ext>
            </a:extLst>
          </p:cNvPr>
          <p:cNvSpPr>
            <a:spLocks noChangeArrowheads="1"/>
          </p:cNvSpPr>
          <p:nvPr/>
        </p:nvSpPr>
        <p:spPr bwMode="auto">
          <a:xfrm>
            <a:off x="993058" y="81522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5" name="Rectangle 4">
            <a:extLst>
              <a:ext uri="{FF2B5EF4-FFF2-40B4-BE49-F238E27FC236}">
                <a16:creationId xmlns:a16="http://schemas.microsoft.com/office/drawing/2014/main" id="{98ABF735-FB9C-CA48-9F8F-29A23200D718}"/>
              </a:ext>
            </a:extLst>
          </p:cNvPr>
          <p:cNvSpPr>
            <a:spLocks noChangeArrowheads="1"/>
          </p:cNvSpPr>
          <p:nvPr/>
        </p:nvSpPr>
        <p:spPr bwMode="auto">
          <a:xfrm>
            <a:off x="3923071" y="86602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6" name="Rectangle 6">
            <a:extLst>
              <a:ext uri="{FF2B5EF4-FFF2-40B4-BE49-F238E27FC236}">
                <a16:creationId xmlns:a16="http://schemas.microsoft.com/office/drawing/2014/main" id="{942536F5-4DCC-C444-9935-201395E672E3}"/>
              </a:ext>
            </a:extLst>
          </p:cNvPr>
          <p:cNvSpPr>
            <a:spLocks noChangeArrowheads="1"/>
          </p:cNvSpPr>
          <p:nvPr/>
        </p:nvSpPr>
        <p:spPr bwMode="auto">
          <a:xfrm>
            <a:off x="3923071" y="866029"/>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grpSp>
        <p:nvGrpSpPr>
          <p:cNvPr id="13" name="Group 12">
            <a:extLst>
              <a:ext uri="{FF2B5EF4-FFF2-40B4-BE49-F238E27FC236}">
                <a16:creationId xmlns:a16="http://schemas.microsoft.com/office/drawing/2014/main" id="{9944DAA9-F06F-7D4D-ACF0-3A84DA5DACCC}"/>
              </a:ext>
            </a:extLst>
          </p:cNvPr>
          <p:cNvGrpSpPr/>
          <p:nvPr/>
        </p:nvGrpSpPr>
        <p:grpSpPr>
          <a:xfrm>
            <a:off x="319482" y="1721652"/>
            <a:ext cx="1688283" cy="973341"/>
            <a:chOff x="4660341" y="913171"/>
            <a:chExt cx="1688283" cy="973341"/>
          </a:xfrm>
        </p:grpSpPr>
        <p:pic>
          <p:nvPicPr>
            <p:cNvPr id="1029" name="Picture 3" descr="/var/folders/sz/wkql3yh156b40fgcxh9_c68h0000gq/T/com.microsoft.Word/WebArchiveCopyPasteTempFiles/C00441.gif">
              <a:extLst>
                <a:ext uri="{FF2B5EF4-FFF2-40B4-BE49-F238E27FC236}">
                  <a16:creationId xmlns:a16="http://schemas.microsoft.com/office/drawing/2014/main" id="{C7C58F6D-FCCE-D24B-B366-92749B1AAAA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857136" y="913171"/>
              <a:ext cx="863600" cy="685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AB0A12D-52EB-E64F-8C19-208005567CE2}"/>
                </a:ext>
              </a:extLst>
            </p:cNvPr>
            <p:cNvSpPr/>
            <p:nvPr/>
          </p:nvSpPr>
          <p:spPr>
            <a:xfrm>
              <a:off x="4660341" y="1609513"/>
              <a:ext cx="1688283" cy="276999"/>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Aspartate 4-semialdehyde </a:t>
              </a:r>
              <a:endParaRPr lang="en-US" sz="1200">
                <a:latin typeface="Arial Narrow" panose="020B0604020202020204" pitchFamily="34" charset="0"/>
                <a:cs typeface="Arial Narrow" panose="020B0604020202020204" pitchFamily="34" charset="0"/>
              </a:endParaRPr>
            </a:p>
          </p:txBody>
        </p:sp>
      </p:grpSp>
      <p:sp>
        <p:nvSpPr>
          <p:cNvPr id="22" name="Rectangle 21">
            <a:extLst>
              <a:ext uri="{FF2B5EF4-FFF2-40B4-BE49-F238E27FC236}">
                <a16:creationId xmlns:a16="http://schemas.microsoft.com/office/drawing/2014/main" id="{2CCF6491-3308-0046-AB4D-72D9A1BD3DF1}"/>
              </a:ext>
            </a:extLst>
          </p:cNvPr>
          <p:cNvSpPr/>
          <p:nvPr/>
        </p:nvSpPr>
        <p:spPr>
          <a:xfrm>
            <a:off x="4362320" y="227149"/>
            <a:ext cx="825867" cy="646331"/>
          </a:xfrm>
          <a:prstGeom prst="rect">
            <a:avLst/>
          </a:prstGeom>
        </p:spPr>
        <p:txBody>
          <a:bodyPr wrap="none">
            <a:spAutoFit/>
          </a:bodyPr>
          <a:lstStyle/>
          <a:p>
            <a:r>
              <a:rPr lang="en-US" sz="3600">
                <a:latin typeface="Arial Narrow" panose="020B0604020202020204" pitchFamily="34" charset="0"/>
                <a:cs typeface="Arial Narrow" panose="020B0604020202020204" pitchFamily="34" charset="0"/>
              </a:rPr>
              <a:t>2+3</a:t>
            </a:r>
          </a:p>
        </p:txBody>
      </p:sp>
      <p:grpSp>
        <p:nvGrpSpPr>
          <p:cNvPr id="27" name="Group 26">
            <a:extLst>
              <a:ext uri="{FF2B5EF4-FFF2-40B4-BE49-F238E27FC236}">
                <a16:creationId xmlns:a16="http://schemas.microsoft.com/office/drawing/2014/main" id="{675B33A6-93FD-3646-99F6-D3D6D7DCD6B9}"/>
              </a:ext>
            </a:extLst>
          </p:cNvPr>
          <p:cNvGrpSpPr/>
          <p:nvPr/>
        </p:nvGrpSpPr>
        <p:grpSpPr>
          <a:xfrm>
            <a:off x="3964232" y="1721652"/>
            <a:ext cx="939800" cy="1009543"/>
            <a:chOff x="3274142" y="1730478"/>
            <a:chExt cx="939800" cy="1009543"/>
          </a:xfrm>
        </p:grpSpPr>
        <p:pic>
          <p:nvPicPr>
            <p:cNvPr id="2049" name="Picture 6" descr="/var/folders/sz/wkql3yh156b40fgcxh9_c68h0000gq/T/com.microsoft.Word/WebArchiveCopyPasteTempFiles/C00263.gif">
              <a:extLst>
                <a:ext uri="{FF2B5EF4-FFF2-40B4-BE49-F238E27FC236}">
                  <a16:creationId xmlns:a16="http://schemas.microsoft.com/office/drawing/2014/main" id="{427736EC-F3A2-784F-9642-D56BEFE424C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274142" y="1730478"/>
              <a:ext cx="939800" cy="68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2AB16B-51EC-374B-8537-C4CB1B83C460}"/>
                </a:ext>
              </a:extLst>
            </p:cNvPr>
            <p:cNvSpPr/>
            <p:nvPr/>
          </p:nvSpPr>
          <p:spPr>
            <a:xfrm>
              <a:off x="3294244" y="2463022"/>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gr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3" name="Rectangle 6">
            <a:extLst>
              <a:ext uri="{FF2B5EF4-FFF2-40B4-BE49-F238E27FC236}">
                <a16:creationId xmlns:a16="http://schemas.microsoft.com/office/drawing/2014/main" id="{BF08ADE0-82ED-7447-BDB4-9E94EF6BAE50}"/>
              </a:ext>
            </a:extLst>
          </p:cNvPr>
          <p:cNvSpPr>
            <a:spLocks noChangeArrowheads="1"/>
          </p:cNvSpPr>
          <p:nvPr/>
        </p:nvSpPr>
        <p:spPr bwMode="auto">
          <a:xfrm>
            <a:off x="0" y="5473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5" name="Rectangle 8">
            <a:extLst>
              <a:ext uri="{FF2B5EF4-FFF2-40B4-BE49-F238E27FC236}">
                <a16:creationId xmlns:a16="http://schemas.microsoft.com/office/drawing/2014/main" id="{601484EB-1ACB-8E4D-B258-7A197C543989}"/>
              </a:ext>
            </a:extLst>
          </p:cNvPr>
          <p:cNvSpPr>
            <a:spLocks noChangeArrowheads="1"/>
          </p:cNvSpPr>
          <p:nvPr/>
        </p:nvSpPr>
        <p:spPr bwMode="auto">
          <a:xfrm>
            <a:off x="8052619" y="1583153"/>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grpSp>
        <p:nvGrpSpPr>
          <p:cNvPr id="29" name="Group 28">
            <a:extLst>
              <a:ext uri="{FF2B5EF4-FFF2-40B4-BE49-F238E27FC236}">
                <a16:creationId xmlns:a16="http://schemas.microsoft.com/office/drawing/2014/main" id="{DCD7C04A-E316-A645-A825-D9E521138828}"/>
              </a:ext>
            </a:extLst>
          </p:cNvPr>
          <p:cNvGrpSpPr/>
          <p:nvPr/>
        </p:nvGrpSpPr>
        <p:grpSpPr>
          <a:xfrm>
            <a:off x="10191483" y="1486185"/>
            <a:ext cx="876300" cy="1070308"/>
            <a:chOff x="8052619" y="1721653"/>
            <a:chExt cx="876300" cy="1070308"/>
          </a:xfrm>
        </p:grpSpPr>
        <p:pic>
          <p:nvPicPr>
            <p:cNvPr id="2055" name="Picture 9" descr="/var/folders/sz/wkql3yh156b40fgcxh9_c68h0000gq/T/com.microsoft.Word/WebArchiveCopyPasteTempFiles/C00188.gif">
              <a:extLst>
                <a:ext uri="{FF2B5EF4-FFF2-40B4-BE49-F238E27FC236}">
                  <a16:creationId xmlns:a16="http://schemas.microsoft.com/office/drawing/2014/main" id="{C7CBE24F-FC8F-DB44-8C64-ED2B61BEF907}"/>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8052619" y="1721653"/>
              <a:ext cx="876300" cy="711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AE1325A-3150-FF42-81E9-53A2F6EB23A7}"/>
                </a:ext>
              </a:extLst>
            </p:cNvPr>
            <p:cNvSpPr/>
            <p:nvPr/>
          </p:nvSpPr>
          <p:spPr>
            <a:xfrm>
              <a:off x="8096269" y="2514962"/>
              <a:ext cx="788999" cy="276999"/>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Threonine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grpSp>
      <p:grpSp>
        <p:nvGrpSpPr>
          <p:cNvPr id="28" name="Group 27">
            <a:extLst>
              <a:ext uri="{FF2B5EF4-FFF2-40B4-BE49-F238E27FC236}">
                <a16:creationId xmlns:a16="http://schemas.microsoft.com/office/drawing/2014/main" id="{07416ED4-563A-8145-88FC-95F61401EAAE}"/>
              </a:ext>
            </a:extLst>
          </p:cNvPr>
          <p:cNvGrpSpPr/>
          <p:nvPr/>
        </p:nvGrpSpPr>
        <p:grpSpPr>
          <a:xfrm>
            <a:off x="7689509" y="1663609"/>
            <a:ext cx="1507144" cy="964548"/>
            <a:chOff x="5894878" y="1781278"/>
            <a:chExt cx="1507144" cy="964548"/>
          </a:xfrm>
        </p:grpSpPr>
        <p:pic>
          <p:nvPicPr>
            <p:cNvPr id="2051" name="Picture 7" descr="/var/folders/sz/wkql3yh156b40fgcxh9_c68h0000gq/T/com.microsoft.Word/WebArchiveCopyPasteTempFiles/C01102.gif">
              <a:extLst>
                <a:ext uri="{FF2B5EF4-FFF2-40B4-BE49-F238E27FC236}">
                  <a16:creationId xmlns:a16="http://schemas.microsoft.com/office/drawing/2014/main" id="{F0734976-BA1D-CD49-810A-2365646F56F4}"/>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6096000" y="1781278"/>
              <a:ext cx="1104900" cy="6350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CEEDDE3B-E89E-5841-AFF6-F7A5A6AB776E}"/>
                </a:ext>
              </a:extLst>
            </p:cNvPr>
            <p:cNvSpPr/>
            <p:nvPr/>
          </p:nvSpPr>
          <p:spPr>
            <a:xfrm>
              <a:off x="5894878" y="2468827"/>
              <a:ext cx="1507144"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phosphate </a:t>
              </a:r>
              <a:endParaRPr lang="en-US" sz="1200">
                <a:latin typeface="Arial Narrow" panose="020B0604020202020204" pitchFamily="34" charset="0"/>
                <a:cs typeface="Arial Narrow" panose="020B0604020202020204" pitchFamily="34" charset="0"/>
              </a:endParaRPr>
            </a:p>
          </p:txBody>
        </p:sp>
      </p:grpSp>
      <p:grpSp>
        <p:nvGrpSpPr>
          <p:cNvPr id="38" name="Group 37">
            <a:extLst>
              <a:ext uri="{FF2B5EF4-FFF2-40B4-BE49-F238E27FC236}">
                <a16:creationId xmlns:a16="http://schemas.microsoft.com/office/drawing/2014/main" id="{D238C204-D9E6-4B49-A093-1BDE2F02C319}"/>
              </a:ext>
            </a:extLst>
          </p:cNvPr>
          <p:cNvGrpSpPr/>
          <p:nvPr/>
        </p:nvGrpSpPr>
        <p:grpSpPr>
          <a:xfrm>
            <a:off x="5823457" y="1775869"/>
            <a:ext cx="939800" cy="1009543"/>
            <a:chOff x="3274142" y="1730478"/>
            <a:chExt cx="939800" cy="1009543"/>
          </a:xfrm>
        </p:grpSpPr>
        <p:pic>
          <p:nvPicPr>
            <p:cNvPr id="39" name="Picture 6" descr="/var/folders/sz/wkql3yh156b40fgcxh9_c68h0000gq/T/com.microsoft.Word/WebArchiveCopyPasteTempFiles/C00263.gif">
              <a:extLst>
                <a:ext uri="{FF2B5EF4-FFF2-40B4-BE49-F238E27FC236}">
                  <a16:creationId xmlns:a16="http://schemas.microsoft.com/office/drawing/2014/main" id="{A97B5188-EF11-2544-955C-1119BF85FB0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274142" y="1730478"/>
              <a:ext cx="939800" cy="6858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E16D08D3-5959-034B-BF51-CFB344D7E0AA}"/>
                </a:ext>
              </a:extLst>
            </p:cNvPr>
            <p:cNvSpPr/>
            <p:nvPr/>
          </p:nvSpPr>
          <p:spPr>
            <a:xfrm>
              <a:off x="3294244" y="2463022"/>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grpSp>
      <p:sp>
        <p:nvSpPr>
          <p:cNvPr id="30" name="Rectangle 29">
            <a:extLst>
              <a:ext uri="{FF2B5EF4-FFF2-40B4-BE49-F238E27FC236}">
                <a16:creationId xmlns:a16="http://schemas.microsoft.com/office/drawing/2014/main" id="{D97BA044-CC68-7641-8AE5-583C714F584D}"/>
              </a:ext>
            </a:extLst>
          </p:cNvPr>
          <p:cNvSpPr/>
          <p:nvPr/>
        </p:nvSpPr>
        <p:spPr>
          <a:xfrm>
            <a:off x="2034073" y="1536986"/>
            <a:ext cx="1680981" cy="646331"/>
          </a:xfrm>
          <a:prstGeom prst="rect">
            <a:avLst/>
          </a:prstGeom>
        </p:spPr>
        <p:txBody>
          <a:bodyPr wrap="squar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homoserine dehydrogenase I/II</a:t>
            </a:r>
          </a:p>
          <a:p>
            <a:r>
              <a:rPr lang="en-US" sz="1200">
                <a:latin typeface="Arial Narrow" panose="020B0604020202020204" pitchFamily="34" charset="0"/>
                <a:cs typeface="Arial Narrow" panose="020B0604020202020204" pitchFamily="34" charset="0"/>
                <a:hlinkClick r:id="rId10"/>
              </a:rPr>
              <a:t>1.1.1.3</a:t>
            </a:r>
            <a:r>
              <a:rPr lang="en-US" sz="1200">
                <a:latin typeface="Arial Narrow" panose="020B0604020202020204" pitchFamily="34" charset="0"/>
                <a:cs typeface="Arial Narrow" panose="020B0604020202020204" pitchFamily="34" charset="0"/>
              </a:rPr>
              <a:t> (</a:t>
            </a:r>
            <a:r>
              <a:rPr lang="en-US" sz="1200" err="1">
                <a:latin typeface="Arial Narrow" panose="020B0604020202020204" pitchFamily="34" charset="0"/>
                <a:cs typeface="Arial Narrow" panose="020B0604020202020204" pitchFamily="34" charset="0"/>
              </a:rPr>
              <a:t>thrA</a:t>
            </a:r>
            <a:r>
              <a:rPr lang="en-US" sz="1200">
                <a:latin typeface="Arial Narrow" panose="020B0604020202020204" pitchFamily="34" charset="0"/>
                <a:cs typeface="Arial Narrow" panose="020B0604020202020204" pitchFamily="34" charset="0"/>
              </a:rPr>
              <a:t>/</a:t>
            </a:r>
            <a:r>
              <a:rPr lang="en-US" sz="1200" err="1">
                <a:latin typeface="Arial Narrow" panose="020B0604020202020204" pitchFamily="34" charset="0"/>
                <a:cs typeface="Arial Narrow" panose="020B0604020202020204" pitchFamily="34" charset="0"/>
              </a:rPr>
              <a:t>metL</a:t>
            </a:r>
            <a:r>
              <a:rPr lang="en-US" sz="1200">
                <a:latin typeface="Arial Narrow" panose="020B0604020202020204" pitchFamily="34" charset="0"/>
                <a:cs typeface="Arial Narrow" panose="020B0604020202020204" pitchFamily="34" charset="0"/>
              </a:rPr>
              <a:t>)</a:t>
            </a:r>
          </a:p>
        </p:txBody>
      </p:sp>
      <p:sp>
        <p:nvSpPr>
          <p:cNvPr id="31" name="Rectangle 30">
            <a:extLst>
              <a:ext uri="{FF2B5EF4-FFF2-40B4-BE49-F238E27FC236}">
                <a16:creationId xmlns:a16="http://schemas.microsoft.com/office/drawing/2014/main" id="{81F3D1BD-5D28-324C-8DCE-152F1B2178B4}"/>
              </a:ext>
            </a:extLst>
          </p:cNvPr>
          <p:cNvSpPr/>
          <p:nvPr/>
        </p:nvSpPr>
        <p:spPr>
          <a:xfrm>
            <a:off x="6619639" y="1360335"/>
            <a:ext cx="1244251" cy="461665"/>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homoserine kinase</a:t>
            </a:r>
          </a:p>
          <a:p>
            <a:r>
              <a:rPr lang="en-US" sz="1200">
                <a:latin typeface="Arial Narrow" panose="020B0604020202020204" pitchFamily="34" charset="0"/>
                <a:cs typeface="Arial Narrow" panose="020B0604020202020204" pitchFamily="34" charset="0"/>
                <a:hlinkClick r:id="rId11"/>
              </a:rPr>
              <a:t>2.7.1.39</a:t>
            </a:r>
            <a:r>
              <a:rPr lang="en-US" sz="1200">
                <a:latin typeface="Arial Narrow" panose="020B0604020202020204" pitchFamily="34" charset="0"/>
                <a:cs typeface="Arial Narrow" panose="020B0604020202020204" pitchFamily="34" charset="0"/>
              </a:rPr>
              <a:t> (</a:t>
            </a:r>
            <a:r>
              <a:rPr lang="en-US" sz="1200" err="1">
                <a:latin typeface="Arial Narrow" panose="020B0604020202020204" pitchFamily="34" charset="0"/>
                <a:cs typeface="Arial Narrow" panose="020B0604020202020204" pitchFamily="34" charset="0"/>
              </a:rPr>
              <a:t>thrB</a:t>
            </a:r>
            <a:r>
              <a:rPr lang="en-US" sz="1200">
                <a:latin typeface="Arial Narrow" panose="020B0604020202020204" pitchFamily="34" charset="0"/>
                <a:cs typeface="Arial Narrow" panose="020B0604020202020204" pitchFamily="34" charset="0"/>
              </a:rPr>
              <a:t>)</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32" name="Rectangle 31">
            <a:extLst>
              <a:ext uri="{FF2B5EF4-FFF2-40B4-BE49-F238E27FC236}">
                <a16:creationId xmlns:a16="http://schemas.microsoft.com/office/drawing/2014/main" id="{B76A540F-A3B6-454D-A8D3-DDF62B73EFB9}"/>
              </a:ext>
            </a:extLst>
          </p:cNvPr>
          <p:cNvSpPr/>
          <p:nvPr/>
        </p:nvSpPr>
        <p:spPr>
          <a:xfrm>
            <a:off x="8939217" y="1352320"/>
            <a:ext cx="1252266" cy="461665"/>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threonine synthase</a:t>
            </a:r>
          </a:p>
          <a:p>
            <a:r>
              <a:rPr lang="en-US" sz="1200">
                <a:latin typeface="Arial Narrow" panose="020B0604020202020204" pitchFamily="34" charset="0"/>
                <a:cs typeface="Arial Narrow" panose="020B0604020202020204" pitchFamily="34" charset="0"/>
                <a:hlinkClick r:id="rId12"/>
              </a:rPr>
              <a:t>4.2.3.1</a:t>
            </a:r>
            <a:r>
              <a:rPr lang="en-US" sz="1200">
                <a:latin typeface="Arial Narrow" panose="020B0604020202020204" pitchFamily="34" charset="0"/>
                <a:cs typeface="Arial Narrow" panose="020B0604020202020204" pitchFamily="34" charset="0"/>
              </a:rPr>
              <a:t> (</a:t>
            </a:r>
            <a:r>
              <a:rPr lang="en-US" sz="1200" err="1">
                <a:latin typeface="Arial Narrow" panose="020B0604020202020204" pitchFamily="34" charset="0"/>
                <a:cs typeface="Arial Narrow" panose="020B0604020202020204" pitchFamily="34" charset="0"/>
              </a:rPr>
              <a:t>thrC</a:t>
            </a:r>
            <a:r>
              <a:rPr lang="en-US" sz="1200">
                <a:latin typeface="Arial Narrow" panose="020B0604020202020204" pitchFamily="34" charset="0"/>
                <a:cs typeface="Arial Narrow" panose="020B0604020202020204" pitchFamily="34" charset="0"/>
              </a:rPr>
              <a:t>)</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33" name="Rectangle 32">
            <a:extLst>
              <a:ext uri="{FF2B5EF4-FFF2-40B4-BE49-F238E27FC236}">
                <a16:creationId xmlns:a16="http://schemas.microsoft.com/office/drawing/2014/main" id="{58BA3E06-A114-9C42-BEEF-8FFE8DF1F073}"/>
              </a:ext>
            </a:extLst>
          </p:cNvPr>
          <p:cNvSpPr/>
          <p:nvPr/>
        </p:nvSpPr>
        <p:spPr>
          <a:xfrm>
            <a:off x="792812" y="3455855"/>
            <a:ext cx="2922241"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L-Homoserine + NADP+ &lt;=&gt; L-Aspartate 4-semialdehyde + NADPH + H+ (reverse image)</a:t>
            </a:r>
            <a:endParaRPr lang="en-US" sz="1200">
              <a:latin typeface="Arial Narrow" panose="020B0604020202020204" pitchFamily="34" charset="0"/>
              <a:cs typeface="Arial Narrow" panose="020B0604020202020204" pitchFamily="34" charset="0"/>
            </a:endParaRPr>
          </a:p>
        </p:txBody>
      </p:sp>
      <p:pic>
        <p:nvPicPr>
          <p:cNvPr id="35" name="Picture 34">
            <a:extLst>
              <a:ext uri="{FF2B5EF4-FFF2-40B4-BE49-F238E27FC236}">
                <a16:creationId xmlns:a16="http://schemas.microsoft.com/office/drawing/2014/main" id="{D522C50B-C304-894B-83CB-F3B0DB7FF62C}"/>
              </a:ext>
            </a:extLst>
          </p:cNvPr>
          <p:cNvPicPr>
            <a:picLocks noChangeAspect="1"/>
          </p:cNvPicPr>
          <p:nvPr/>
        </p:nvPicPr>
        <p:blipFill>
          <a:blip r:embed="rId13"/>
          <a:stretch>
            <a:fillRect/>
          </a:stretch>
        </p:blipFill>
        <p:spPr>
          <a:xfrm>
            <a:off x="516277" y="3908979"/>
            <a:ext cx="3810000" cy="1193800"/>
          </a:xfrm>
          <a:prstGeom prst="rect">
            <a:avLst/>
          </a:prstGeom>
        </p:spPr>
      </p:pic>
      <p:pic>
        <p:nvPicPr>
          <p:cNvPr id="36" name="Picture 35">
            <a:extLst>
              <a:ext uri="{FF2B5EF4-FFF2-40B4-BE49-F238E27FC236}">
                <a16:creationId xmlns:a16="http://schemas.microsoft.com/office/drawing/2014/main" id="{2577E24E-9C84-BD48-9891-601F37B8C754}"/>
              </a:ext>
            </a:extLst>
          </p:cNvPr>
          <p:cNvPicPr>
            <a:picLocks noChangeAspect="1"/>
          </p:cNvPicPr>
          <p:nvPr/>
        </p:nvPicPr>
        <p:blipFill>
          <a:blip r:embed="rId14"/>
          <a:stretch>
            <a:fillRect/>
          </a:stretch>
        </p:blipFill>
        <p:spPr>
          <a:xfrm>
            <a:off x="7492545" y="3510878"/>
            <a:ext cx="3918457" cy="1477075"/>
          </a:xfrm>
          <a:prstGeom prst="rect">
            <a:avLst/>
          </a:prstGeom>
        </p:spPr>
      </p:pic>
      <p:sp>
        <p:nvSpPr>
          <p:cNvPr id="37" name="Rectangle 36">
            <a:extLst>
              <a:ext uri="{FF2B5EF4-FFF2-40B4-BE49-F238E27FC236}">
                <a16:creationId xmlns:a16="http://schemas.microsoft.com/office/drawing/2014/main" id="{74895C06-C069-3C44-A83E-74A96FD4D51C}"/>
              </a:ext>
            </a:extLst>
          </p:cNvPr>
          <p:cNvSpPr/>
          <p:nvPr/>
        </p:nvSpPr>
        <p:spPr>
          <a:xfrm>
            <a:off x="7798556" y="2928811"/>
            <a:ext cx="3430561"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O-Phospho-L-homoserine + H2O &lt;=&gt; L-Threonine + Orthophosphate</a:t>
            </a:r>
            <a:endParaRPr lang="en-US" sz="1200">
              <a:latin typeface="Arial Narrow" panose="020B0604020202020204" pitchFamily="34" charset="0"/>
              <a:cs typeface="Arial Narrow" panose="020B0604020202020204" pitchFamily="34" charset="0"/>
            </a:endParaRPr>
          </a:p>
        </p:txBody>
      </p:sp>
      <p:pic>
        <p:nvPicPr>
          <p:cNvPr id="41" name="Picture 40">
            <a:extLst>
              <a:ext uri="{FF2B5EF4-FFF2-40B4-BE49-F238E27FC236}">
                <a16:creationId xmlns:a16="http://schemas.microsoft.com/office/drawing/2014/main" id="{7EBAE0F0-7A05-E046-8EF3-AAE6997114B7}"/>
              </a:ext>
            </a:extLst>
          </p:cNvPr>
          <p:cNvPicPr>
            <a:picLocks noChangeAspect="1"/>
          </p:cNvPicPr>
          <p:nvPr/>
        </p:nvPicPr>
        <p:blipFill>
          <a:blip r:embed="rId15"/>
          <a:stretch>
            <a:fillRect/>
          </a:stretch>
        </p:blipFill>
        <p:spPr>
          <a:xfrm>
            <a:off x="3086863" y="5038284"/>
            <a:ext cx="5121675" cy="1109696"/>
          </a:xfrm>
          <a:prstGeom prst="rect">
            <a:avLst/>
          </a:prstGeom>
        </p:spPr>
      </p:pic>
      <p:sp>
        <p:nvSpPr>
          <p:cNvPr id="42" name="Rectangle 41">
            <a:extLst>
              <a:ext uri="{FF2B5EF4-FFF2-40B4-BE49-F238E27FC236}">
                <a16:creationId xmlns:a16="http://schemas.microsoft.com/office/drawing/2014/main" id="{5B4B8F01-85AC-0148-B30E-9DBA80CB16CA}"/>
              </a:ext>
            </a:extLst>
          </p:cNvPr>
          <p:cNvSpPr/>
          <p:nvPr/>
        </p:nvSpPr>
        <p:spPr>
          <a:xfrm>
            <a:off x="4015436" y="4767248"/>
            <a:ext cx="3571639"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ATP + L-Homoserine &lt;=&gt; ADP + O-Phospho-L-homoserine</a:t>
            </a:r>
            <a:endParaRPr lang="en-US" sz="1200">
              <a:latin typeface="Arial Narrow" panose="020B0604020202020204" pitchFamily="34" charset="0"/>
              <a:cs typeface="Arial Narrow" panose="020B0604020202020204" pitchFamily="34" charset="0"/>
            </a:endParaRPr>
          </a:p>
        </p:txBody>
      </p:sp>
      <p:cxnSp>
        <p:nvCxnSpPr>
          <p:cNvPr id="44" name="Straight Connector 43">
            <a:extLst>
              <a:ext uri="{FF2B5EF4-FFF2-40B4-BE49-F238E27FC236}">
                <a16:creationId xmlns:a16="http://schemas.microsoft.com/office/drawing/2014/main" id="{B7DBF30A-7C84-1144-9A81-6F1809A74A99}"/>
              </a:ext>
            </a:extLst>
          </p:cNvPr>
          <p:cNvCxnSpPr/>
          <p:nvPr/>
        </p:nvCxnSpPr>
        <p:spPr>
          <a:xfrm>
            <a:off x="4864703" y="953728"/>
            <a:ext cx="782997" cy="2436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D25D3A-7F15-5B47-8E03-51E42B9AD6E8}"/>
              </a:ext>
            </a:extLst>
          </p:cNvPr>
          <p:cNvCxnSpPr/>
          <p:nvPr/>
        </p:nvCxnSpPr>
        <p:spPr>
          <a:xfrm>
            <a:off x="5066020" y="900395"/>
            <a:ext cx="782997" cy="24367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66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944DAA9-F06F-7D4D-ACF0-3A84DA5DACCC}"/>
              </a:ext>
            </a:extLst>
          </p:cNvPr>
          <p:cNvGrpSpPr/>
          <p:nvPr/>
        </p:nvGrpSpPr>
        <p:grpSpPr>
          <a:xfrm>
            <a:off x="91463" y="1280268"/>
            <a:ext cx="1688283" cy="973341"/>
            <a:chOff x="4660341" y="913171"/>
            <a:chExt cx="1688283" cy="973341"/>
          </a:xfrm>
        </p:grpSpPr>
        <p:pic>
          <p:nvPicPr>
            <p:cNvPr id="1029" name="Picture 3" descr="/var/folders/sz/wkql3yh156b40fgcxh9_c68h0000gq/T/com.microsoft.Word/WebArchiveCopyPasteTempFiles/C00441.gif">
              <a:extLst>
                <a:ext uri="{FF2B5EF4-FFF2-40B4-BE49-F238E27FC236}">
                  <a16:creationId xmlns:a16="http://schemas.microsoft.com/office/drawing/2014/main" id="{C7C58F6D-FCCE-D24B-B366-92749B1AAAAE}"/>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857136" y="913171"/>
              <a:ext cx="863600" cy="685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AB0A12D-52EB-E64F-8C19-208005567CE2}"/>
                </a:ext>
              </a:extLst>
            </p:cNvPr>
            <p:cNvSpPr/>
            <p:nvPr/>
          </p:nvSpPr>
          <p:spPr>
            <a:xfrm>
              <a:off x="4660341" y="1609513"/>
              <a:ext cx="1688283" cy="276999"/>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Aspartate 4-semialdehyde </a:t>
              </a:r>
              <a:endParaRPr lang="en-US" sz="1200">
                <a:latin typeface="Arial Narrow" panose="020B0604020202020204" pitchFamily="34" charset="0"/>
                <a:cs typeface="Arial Narrow" panose="020B0604020202020204" pitchFamily="34" charset="0"/>
              </a:endParaRPr>
            </a:p>
          </p:txBody>
        </p:sp>
      </p:grpSp>
      <p:sp>
        <p:nvSpPr>
          <p:cNvPr id="22" name="Rectangle 21">
            <a:extLst>
              <a:ext uri="{FF2B5EF4-FFF2-40B4-BE49-F238E27FC236}">
                <a16:creationId xmlns:a16="http://schemas.microsoft.com/office/drawing/2014/main" id="{2CCF6491-3308-0046-AB4D-72D9A1BD3DF1}"/>
              </a:ext>
            </a:extLst>
          </p:cNvPr>
          <p:cNvSpPr/>
          <p:nvPr/>
        </p:nvSpPr>
        <p:spPr>
          <a:xfrm>
            <a:off x="4488125" y="51412"/>
            <a:ext cx="466794" cy="461665"/>
          </a:xfrm>
          <a:prstGeom prst="rect">
            <a:avLst/>
          </a:prstGeom>
        </p:spPr>
        <p:txBody>
          <a:bodyPr wrap="none">
            <a:spAutoFit/>
          </a:bodyPr>
          <a:lstStyle/>
          <a:p>
            <a:r>
              <a:rPr lang="en-US" sz="2400" b="1">
                <a:latin typeface="Arial Narrow" panose="020B0604020202020204" pitchFamily="34" charset="0"/>
                <a:cs typeface="Arial Narrow" panose="020B0604020202020204" pitchFamily="34" charset="0"/>
              </a:rPr>
              <a:t>4a</a:t>
            </a:r>
          </a:p>
        </p:txBody>
      </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3" name="Rectangle 6">
            <a:extLst>
              <a:ext uri="{FF2B5EF4-FFF2-40B4-BE49-F238E27FC236}">
                <a16:creationId xmlns:a16="http://schemas.microsoft.com/office/drawing/2014/main" id="{BF08ADE0-82ED-7447-BDB4-9E94EF6BAE50}"/>
              </a:ext>
            </a:extLst>
          </p:cNvPr>
          <p:cNvSpPr>
            <a:spLocks noChangeArrowheads="1"/>
          </p:cNvSpPr>
          <p:nvPr/>
        </p:nvSpPr>
        <p:spPr bwMode="auto">
          <a:xfrm>
            <a:off x="0" y="1194361"/>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 name="Rectangle 7">
            <a:extLst>
              <a:ext uri="{FF2B5EF4-FFF2-40B4-BE49-F238E27FC236}">
                <a16:creationId xmlns:a16="http://schemas.microsoft.com/office/drawing/2014/main" id="{1E9F84F3-FD06-7D49-9207-DC4416974CBE}"/>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3" name="Rectangle 8">
            <a:extLst>
              <a:ext uri="{FF2B5EF4-FFF2-40B4-BE49-F238E27FC236}">
                <a16:creationId xmlns:a16="http://schemas.microsoft.com/office/drawing/2014/main" id="{3FB5F0F5-4D73-5643-A650-488A85C2BD28}"/>
              </a:ext>
            </a:extLst>
          </p:cNvPr>
          <p:cNvSpPr>
            <a:spLocks noChangeArrowheads="1"/>
          </p:cNvSpPr>
          <p:nvPr/>
        </p:nvSpPr>
        <p:spPr bwMode="auto">
          <a:xfrm>
            <a:off x="0" y="1651562"/>
            <a:ext cx="3257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sp>
        <p:nvSpPr>
          <p:cNvPr id="11" name="Rectangle 11">
            <a:extLst>
              <a:ext uri="{FF2B5EF4-FFF2-40B4-BE49-F238E27FC236}">
                <a16:creationId xmlns:a16="http://schemas.microsoft.com/office/drawing/2014/main" id="{413D5346-B76E-2D4F-BE49-F1C20812964C}"/>
              </a:ext>
            </a:extLst>
          </p:cNvPr>
          <p:cNvSpPr>
            <a:spLocks noChangeArrowheads="1"/>
          </p:cNvSpPr>
          <p:nvPr/>
        </p:nvSpPr>
        <p:spPr bwMode="auto">
          <a:xfrm>
            <a:off x="0" y="3988361"/>
            <a:ext cx="2551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sp>
        <p:nvSpPr>
          <p:cNvPr id="12" name="Rectangle 12">
            <a:extLst>
              <a:ext uri="{FF2B5EF4-FFF2-40B4-BE49-F238E27FC236}">
                <a16:creationId xmlns:a16="http://schemas.microsoft.com/office/drawing/2014/main" id="{2CAF620E-A91B-E242-8434-63ABB5085FD9}"/>
              </a:ext>
            </a:extLst>
          </p:cNvPr>
          <p:cNvSpPr>
            <a:spLocks noChangeArrowheads="1"/>
          </p:cNvSpPr>
          <p:nvPr/>
        </p:nvSpPr>
        <p:spPr bwMode="auto">
          <a:xfrm>
            <a:off x="0" y="4344601"/>
            <a:ext cx="2551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sp>
        <p:nvSpPr>
          <p:cNvPr id="15" name="Rectangle 13">
            <a:extLst>
              <a:ext uri="{FF2B5EF4-FFF2-40B4-BE49-F238E27FC236}">
                <a16:creationId xmlns:a16="http://schemas.microsoft.com/office/drawing/2014/main" id="{DFBC2F91-A557-8A45-A68C-60D9A7817D85}"/>
              </a:ext>
            </a:extLst>
          </p:cNvPr>
          <p:cNvSpPr>
            <a:spLocks noChangeArrowheads="1"/>
          </p:cNvSpPr>
          <p:nvPr/>
        </p:nvSpPr>
        <p:spPr bwMode="auto">
          <a:xfrm>
            <a:off x="0" y="5119301"/>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grpSp>
        <p:nvGrpSpPr>
          <p:cNvPr id="51" name="Group 50">
            <a:extLst>
              <a:ext uri="{FF2B5EF4-FFF2-40B4-BE49-F238E27FC236}">
                <a16:creationId xmlns:a16="http://schemas.microsoft.com/office/drawing/2014/main" id="{33CF8738-7746-2E4B-82DB-47CD714EA5DF}"/>
              </a:ext>
            </a:extLst>
          </p:cNvPr>
          <p:cNvGrpSpPr/>
          <p:nvPr/>
        </p:nvGrpSpPr>
        <p:grpSpPr>
          <a:xfrm>
            <a:off x="1928383" y="1143309"/>
            <a:ext cx="1886254" cy="1353512"/>
            <a:chOff x="1794073" y="1156716"/>
            <a:chExt cx="1886254" cy="1353512"/>
          </a:xfrm>
        </p:grpSpPr>
        <p:pic>
          <p:nvPicPr>
            <p:cNvPr id="3077" name="Picture 11" descr="/var/folders/sz/wkql3yh156b40fgcxh9_c68h0000gq/T/com.microsoft.Word/WebArchiveCopyPasteTempFiles/C20258.gif">
              <a:extLst>
                <a:ext uri="{FF2B5EF4-FFF2-40B4-BE49-F238E27FC236}">
                  <a16:creationId xmlns:a16="http://schemas.microsoft.com/office/drawing/2014/main" id="{20A82431-4E6C-7744-8AD9-3530D403C73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068004" y="1156716"/>
              <a:ext cx="1011159" cy="85559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55EE51E-7964-DE45-8643-365CAA6700EB}"/>
                </a:ext>
              </a:extLst>
            </p:cNvPr>
            <p:cNvSpPr/>
            <p:nvPr/>
          </p:nvSpPr>
          <p:spPr>
            <a:xfrm>
              <a:off x="1794073" y="2048563"/>
              <a:ext cx="1886254"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(2S,4S)-4-Hydroxy-2,3,4,5-tetrahydrodipicolinate</a:t>
              </a:r>
              <a:endParaRPr lang="en-US" sz="1200">
                <a:latin typeface="Arial Narrow" panose="020B0604020202020204" pitchFamily="34" charset="0"/>
                <a:cs typeface="Arial Narrow" panose="020B0604020202020204" pitchFamily="34" charset="0"/>
              </a:endParaRPr>
            </a:p>
          </p:txBody>
        </p:sp>
      </p:grpSp>
      <p:grpSp>
        <p:nvGrpSpPr>
          <p:cNvPr id="50" name="Group 49">
            <a:extLst>
              <a:ext uri="{FF2B5EF4-FFF2-40B4-BE49-F238E27FC236}">
                <a16:creationId xmlns:a16="http://schemas.microsoft.com/office/drawing/2014/main" id="{A043C390-168F-C84E-A3E1-8DF135A6C6A8}"/>
              </a:ext>
            </a:extLst>
          </p:cNvPr>
          <p:cNvGrpSpPr/>
          <p:nvPr/>
        </p:nvGrpSpPr>
        <p:grpSpPr>
          <a:xfrm>
            <a:off x="4232201" y="1215262"/>
            <a:ext cx="1620129" cy="1281559"/>
            <a:chOff x="3724742" y="1392410"/>
            <a:chExt cx="1620129" cy="1045865"/>
          </a:xfrm>
        </p:grpSpPr>
        <p:pic>
          <p:nvPicPr>
            <p:cNvPr id="3076" name="Picture 16" descr="/var/folders/sz/wkql3yh156b40fgcxh9_c68h0000gq/T/com.microsoft.Word/WebArchiveCopyPasteTempFiles/C03972.gif">
              <a:extLst>
                <a:ext uri="{FF2B5EF4-FFF2-40B4-BE49-F238E27FC236}">
                  <a16:creationId xmlns:a16="http://schemas.microsoft.com/office/drawing/2014/main" id="{9E163AA5-EE36-8042-9C0E-6A35EF143687}"/>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973442" y="1392410"/>
              <a:ext cx="876300" cy="5842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F7AFD20-2FB3-F141-80D4-7C66F401932F}"/>
                </a:ext>
              </a:extLst>
            </p:cNvPr>
            <p:cNvSpPr/>
            <p:nvPr/>
          </p:nvSpPr>
          <p:spPr>
            <a:xfrm>
              <a:off x="3724742" y="1976610"/>
              <a:ext cx="1620129"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L-2,3,4,5-Tetrahydrodipicolinate</a:t>
              </a:r>
              <a:endParaRPr lang="en-US" sz="1200">
                <a:latin typeface="Arial Narrow" panose="020B0604020202020204" pitchFamily="34" charset="0"/>
                <a:cs typeface="Arial Narrow" panose="020B0604020202020204" pitchFamily="34" charset="0"/>
              </a:endParaRPr>
            </a:p>
          </p:txBody>
        </p:sp>
      </p:grpSp>
      <p:grpSp>
        <p:nvGrpSpPr>
          <p:cNvPr id="49" name="Group 48">
            <a:extLst>
              <a:ext uri="{FF2B5EF4-FFF2-40B4-BE49-F238E27FC236}">
                <a16:creationId xmlns:a16="http://schemas.microsoft.com/office/drawing/2014/main" id="{6BA4D121-C4DC-6643-BEBC-A44B5B570BE4}"/>
              </a:ext>
            </a:extLst>
          </p:cNvPr>
          <p:cNvGrpSpPr/>
          <p:nvPr/>
        </p:nvGrpSpPr>
        <p:grpSpPr>
          <a:xfrm>
            <a:off x="6813415" y="1007979"/>
            <a:ext cx="2131198" cy="1287165"/>
            <a:chOff x="5599873" y="1263012"/>
            <a:chExt cx="2131198" cy="1287165"/>
          </a:xfrm>
        </p:grpSpPr>
        <p:pic>
          <p:nvPicPr>
            <p:cNvPr id="3075" name="Picture 12" descr="/var/folders/sz/wkql3yh156b40fgcxh9_c68h0000gq/T/com.microsoft.Word/WebArchiveCopyPasteTempFiles/C04462.gif">
              <a:extLst>
                <a:ext uri="{FF2B5EF4-FFF2-40B4-BE49-F238E27FC236}">
                  <a16:creationId xmlns:a16="http://schemas.microsoft.com/office/drawing/2014/main" id="{A3985E9F-115D-DD4B-8CFD-753CA3C528CD}"/>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791827" y="1263012"/>
              <a:ext cx="1536700" cy="8255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43DBBD36-6038-694A-867E-D962DEF3A746}"/>
                </a:ext>
              </a:extLst>
            </p:cNvPr>
            <p:cNvSpPr/>
            <p:nvPr/>
          </p:nvSpPr>
          <p:spPr>
            <a:xfrm>
              <a:off x="5599873" y="2088512"/>
              <a:ext cx="2131198"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N-Succinyl-L-2-amino-6-oxopimelate</a:t>
              </a:r>
              <a:endParaRPr lang="en-US" sz="1200">
                <a:latin typeface="Arial Narrow" panose="020B0604020202020204" pitchFamily="34" charset="0"/>
                <a:cs typeface="Arial Narrow" panose="020B0604020202020204" pitchFamily="34" charset="0"/>
              </a:endParaRPr>
            </a:p>
          </p:txBody>
        </p:sp>
      </p:grpSp>
      <p:grpSp>
        <p:nvGrpSpPr>
          <p:cNvPr id="48" name="Group 47">
            <a:extLst>
              <a:ext uri="{FF2B5EF4-FFF2-40B4-BE49-F238E27FC236}">
                <a16:creationId xmlns:a16="http://schemas.microsoft.com/office/drawing/2014/main" id="{6CAB1DC9-EDD4-A04B-A4F7-8B028258CE1A}"/>
              </a:ext>
            </a:extLst>
          </p:cNvPr>
          <p:cNvGrpSpPr/>
          <p:nvPr/>
        </p:nvGrpSpPr>
        <p:grpSpPr>
          <a:xfrm>
            <a:off x="9434107" y="975663"/>
            <a:ext cx="2367295" cy="1104082"/>
            <a:chOff x="7948805" y="1313812"/>
            <a:chExt cx="2367295" cy="1104082"/>
          </a:xfrm>
        </p:grpSpPr>
        <p:pic>
          <p:nvPicPr>
            <p:cNvPr id="3074" name="Picture 13" descr="/var/folders/sz/wkql3yh156b40fgcxh9_c68h0000gq/T/com.microsoft.Word/WebArchiveCopyPasteTempFiles/C04421.gif">
              <a:extLst>
                <a:ext uri="{FF2B5EF4-FFF2-40B4-BE49-F238E27FC236}">
                  <a16:creationId xmlns:a16="http://schemas.microsoft.com/office/drawing/2014/main" id="{57A3A443-3F1F-354E-B942-522DC4465920}"/>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8268822" y="1313812"/>
              <a:ext cx="1447800" cy="7747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BC734E1-111C-A344-AD99-DBC4198491E1}"/>
                </a:ext>
              </a:extLst>
            </p:cNvPr>
            <p:cNvSpPr/>
            <p:nvPr/>
          </p:nvSpPr>
          <p:spPr>
            <a:xfrm>
              <a:off x="7948805" y="2140895"/>
              <a:ext cx="2367295"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N-Succinyl-LL-2,6-diaminopimelate</a:t>
              </a:r>
              <a:endParaRPr lang="en-US" sz="1200">
                <a:latin typeface="Arial Narrow" panose="020B0604020202020204" pitchFamily="34" charset="0"/>
                <a:cs typeface="Arial Narrow" panose="020B0604020202020204" pitchFamily="34" charset="0"/>
              </a:endParaRPr>
            </a:p>
          </p:txBody>
        </p:sp>
      </p:grpSp>
      <p:sp>
        <p:nvSpPr>
          <p:cNvPr id="4" name="Rectangle 3">
            <a:extLst>
              <a:ext uri="{FF2B5EF4-FFF2-40B4-BE49-F238E27FC236}">
                <a16:creationId xmlns:a16="http://schemas.microsoft.com/office/drawing/2014/main" id="{7BC20C76-564D-3149-B4E0-698279BC792E}"/>
              </a:ext>
            </a:extLst>
          </p:cNvPr>
          <p:cNvSpPr/>
          <p:nvPr/>
        </p:nvSpPr>
        <p:spPr>
          <a:xfrm>
            <a:off x="698112" y="714537"/>
            <a:ext cx="1740976" cy="553998"/>
          </a:xfrm>
          <a:prstGeom prst="rect">
            <a:avLst/>
          </a:prstGeom>
        </p:spPr>
        <p:txBody>
          <a:bodyPr wrap="squar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dihydrodipicolinate synthase  </a:t>
            </a:r>
            <a:r>
              <a:rPr lang="en-US" sz="1200">
                <a:latin typeface="Arial Narrow" panose="020B0604020202020204" pitchFamily="34" charset="0"/>
                <a:cs typeface="Arial Narrow" panose="020B0604020202020204" pitchFamily="34" charset="0"/>
                <a:hlinkClick r:id="rId12"/>
              </a:rPr>
              <a:t>4.3.3.7</a:t>
            </a:r>
            <a:r>
              <a:rPr lang="en-US">
                <a:hlinkClick r:id="rId12"/>
              </a:rPr>
              <a:t> </a:t>
            </a:r>
            <a:r>
              <a:rPr lang="en-US"/>
              <a:t>  </a:t>
            </a:r>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a:t>
            </a:r>
            <a:r>
              <a:rPr lang="en-US" sz="1200" err="1">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dapA</a:t>
            </a:r>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5" name="Rectangle 2">
            <a:extLst>
              <a:ext uri="{FF2B5EF4-FFF2-40B4-BE49-F238E27FC236}">
                <a16:creationId xmlns:a16="http://schemas.microsoft.com/office/drawing/2014/main" id="{B5B55D5F-0876-3141-B141-7F876EFE6A12}"/>
              </a:ext>
            </a:extLst>
          </p:cNvPr>
          <p:cNvSpPr>
            <a:spLocks noChangeArrowheads="1"/>
          </p:cNvSpPr>
          <p:nvPr/>
        </p:nvSpPr>
        <p:spPr bwMode="auto">
          <a:xfrm>
            <a:off x="175006" y="32771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9" descr="/var/folders/sz/wkql3yh156b40fgcxh9_c68h0000gq/T/com.microsoft.Word/WebArchiveCopyPasteTempFiles/R10147.gif">
            <a:extLst>
              <a:ext uri="{FF2B5EF4-FFF2-40B4-BE49-F238E27FC236}">
                <a16:creationId xmlns:a16="http://schemas.microsoft.com/office/drawing/2014/main" id="{F36533C7-29B9-0242-B9FF-59B8E584A97F}"/>
              </a:ext>
            </a:extLst>
          </p:cNvPr>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322085" y="3129765"/>
            <a:ext cx="2971721" cy="10912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3FEBB2-9DC4-EB4C-BE6D-5B45FF7B08B6}"/>
              </a:ext>
            </a:extLst>
          </p:cNvPr>
          <p:cNvSpPr/>
          <p:nvPr/>
        </p:nvSpPr>
        <p:spPr>
          <a:xfrm>
            <a:off x="442452" y="2706980"/>
            <a:ext cx="3175819"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L-Aspartate 4-semialdehyde + Pyruvate &lt;=&gt; (2S,4S)-4-Hydroxy-2,3,4,5-tetrahydrodipicolinate + H2O</a:t>
            </a:r>
            <a:endParaRPr lang="en-US" sz="1200">
              <a:latin typeface="Arial Narrow" panose="020B0604020202020204" pitchFamily="34" charset="0"/>
              <a:cs typeface="Arial Narrow" panose="020B0604020202020204" pitchFamily="34" charset="0"/>
            </a:endParaRPr>
          </a:p>
        </p:txBody>
      </p:sp>
      <p:sp>
        <p:nvSpPr>
          <p:cNvPr id="7" name="Rectangle 6">
            <a:extLst>
              <a:ext uri="{FF2B5EF4-FFF2-40B4-BE49-F238E27FC236}">
                <a16:creationId xmlns:a16="http://schemas.microsoft.com/office/drawing/2014/main" id="{7CE24B78-DD70-2B42-A425-69CEC5A5C817}"/>
              </a:ext>
            </a:extLst>
          </p:cNvPr>
          <p:cNvSpPr/>
          <p:nvPr/>
        </p:nvSpPr>
        <p:spPr>
          <a:xfrm>
            <a:off x="2871510" y="476069"/>
            <a:ext cx="2010812"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4-hydroxy-tetrahydrodipicolinate reductase </a:t>
            </a:r>
            <a:r>
              <a:rPr lang="en-US" sz="1200" u="none" strike="noStrike">
                <a:solidFill>
                  <a:srgbClr val="003399"/>
                </a:solidFill>
                <a:effectLst/>
                <a:latin typeface="Arial Narrow" panose="020B0604020202020204" pitchFamily="34" charset="0"/>
                <a:cs typeface="Arial Narrow" panose="020B0604020202020204" pitchFamily="34" charset="0"/>
                <a:hlinkClick r:id="rId15"/>
              </a:rPr>
              <a:t>1.17.1.8</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u="none" strike="noStrike" err="1">
                <a:solidFill>
                  <a:srgbClr val="000000"/>
                </a:solidFill>
                <a:effectLst/>
                <a:latin typeface="Arial Narrow" panose="020B0604020202020204" pitchFamily="34" charset="0"/>
                <a:cs typeface="Arial Narrow" panose="020B0604020202020204" pitchFamily="34" charset="0"/>
              </a:rPr>
              <a:t>dapB</a:t>
            </a:r>
            <a:r>
              <a:rPr lang="en-US" sz="1200" u="none" strike="noStrike">
                <a:solidFill>
                  <a:srgbClr val="000000"/>
                </a:solidFill>
                <a:effectLst/>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grpSp>
        <p:nvGrpSpPr>
          <p:cNvPr id="25" name="Group 24">
            <a:extLst>
              <a:ext uri="{FF2B5EF4-FFF2-40B4-BE49-F238E27FC236}">
                <a16:creationId xmlns:a16="http://schemas.microsoft.com/office/drawing/2014/main" id="{95161C50-BB8B-7441-8F80-EE1837A7D1DA}"/>
              </a:ext>
            </a:extLst>
          </p:cNvPr>
          <p:cNvGrpSpPr/>
          <p:nvPr/>
        </p:nvGrpSpPr>
        <p:grpSpPr>
          <a:xfrm>
            <a:off x="1859085" y="4703192"/>
            <a:ext cx="4246747" cy="1756602"/>
            <a:chOff x="3618271" y="3061765"/>
            <a:chExt cx="3911103" cy="1305614"/>
          </a:xfrm>
        </p:grpSpPr>
        <p:pic>
          <p:nvPicPr>
            <p:cNvPr id="8" name="Picture 7">
              <a:extLst>
                <a:ext uri="{FF2B5EF4-FFF2-40B4-BE49-F238E27FC236}">
                  <a16:creationId xmlns:a16="http://schemas.microsoft.com/office/drawing/2014/main" id="{1EA91D55-DBDD-9344-A91E-D6F06D75D4C0}"/>
                </a:ext>
              </a:extLst>
            </p:cNvPr>
            <p:cNvPicPr>
              <a:picLocks noChangeAspect="1"/>
            </p:cNvPicPr>
            <p:nvPr/>
          </p:nvPicPr>
          <p:blipFill>
            <a:blip r:embed="rId16"/>
            <a:stretch>
              <a:fillRect/>
            </a:stretch>
          </p:blipFill>
          <p:spPr>
            <a:xfrm>
              <a:off x="3814637" y="3449415"/>
              <a:ext cx="3338052" cy="917964"/>
            </a:xfrm>
            <a:prstGeom prst="rect">
              <a:avLst/>
            </a:prstGeom>
          </p:spPr>
        </p:pic>
        <p:sp>
          <p:nvSpPr>
            <p:cNvPr id="9" name="Rectangle 8">
              <a:extLst>
                <a:ext uri="{FF2B5EF4-FFF2-40B4-BE49-F238E27FC236}">
                  <a16:creationId xmlns:a16="http://schemas.microsoft.com/office/drawing/2014/main" id="{A370316A-63DA-A844-B155-EFF9E042D54A}"/>
                </a:ext>
              </a:extLst>
            </p:cNvPr>
            <p:cNvSpPr/>
            <p:nvPr/>
          </p:nvSpPr>
          <p:spPr>
            <a:xfrm>
              <a:off x="3618271" y="3061765"/>
              <a:ext cx="3911103"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2,3,4,5-Tetrahydrodipicolinate + NAD+ + H2O &lt;=&gt; (2S,4S)-4-Hydroxy-2,3,4,5-tetrahydrodipicolinate + NADH + H+ (</a:t>
              </a:r>
              <a:r>
                <a:rPr lang="en-US" sz="1200" u="none" strike="noStrike">
                  <a:solidFill>
                    <a:srgbClr val="FFFF00"/>
                  </a:solidFill>
                  <a:effectLst/>
                  <a:latin typeface="Arial Narrow" panose="020B0604020202020204" pitchFamily="34" charset="0"/>
                  <a:cs typeface="Arial Narrow" panose="020B0604020202020204" pitchFamily="34" charset="0"/>
                </a:rPr>
                <a:t>or NADPH?)</a:t>
              </a:r>
              <a:endParaRPr lang="en-US" sz="1200">
                <a:solidFill>
                  <a:srgbClr val="FFFF00"/>
                </a:solidFill>
                <a:latin typeface="Arial Narrow" panose="020B0604020202020204" pitchFamily="34" charset="0"/>
                <a:cs typeface="Arial Narrow" panose="020B0604020202020204" pitchFamily="34" charset="0"/>
              </a:endParaRPr>
            </a:p>
          </p:txBody>
        </p:sp>
      </p:grpSp>
      <p:sp>
        <p:nvSpPr>
          <p:cNvPr id="26" name="Rectangle 25">
            <a:extLst>
              <a:ext uri="{FF2B5EF4-FFF2-40B4-BE49-F238E27FC236}">
                <a16:creationId xmlns:a16="http://schemas.microsoft.com/office/drawing/2014/main" id="{3583F6C2-7E20-0845-AF20-F944CCC9799A}"/>
              </a:ext>
            </a:extLst>
          </p:cNvPr>
          <p:cNvSpPr/>
          <p:nvPr/>
        </p:nvSpPr>
        <p:spPr>
          <a:xfrm>
            <a:off x="4717675" y="777146"/>
            <a:ext cx="2437845"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tetrahydropyridine-2,6-dicarboxylate N-</a:t>
            </a:r>
            <a:r>
              <a:rPr lang="en-US" sz="1200" u="none" strike="noStrike" err="1">
                <a:solidFill>
                  <a:srgbClr val="000000"/>
                </a:solidFill>
                <a:effectLst/>
                <a:latin typeface="Arial Narrow" panose="020B0604020202020204" pitchFamily="34" charset="0"/>
                <a:cs typeface="Arial Narrow" panose="020B0604020202020204" pitchFamily="34" charset="0"/>
              </a:rPr>
              <a:t>succinyltransferase</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u="none" strike="noStrike">
                <a:solidFill>
                  <a:srgbClr val="003399"/>
                </a:solidFill>
                <a:effectLst/>
                <a:latin typeface="Arial Narrow" panose="020B0604020202020204" pitchFamily="34" charset="0"/>
                <a:cs typeface="Arial Narrow" panose="020B0604020202020204" pitchFamily="34" charset="0"/>
                <a:hlinkClick r:id="rId17"/>
              </a:rPr>
              <a:t>2.3.1.117</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u="none" strike="noStrike" err="1">
                <a:solidFill>
                  <a:srgbClr val="000000"/>
                </a:solidFill>
                <a:effectLst/>
                <a:latin typeface="Arial Narrow" panose="020B0604020202020204" pitchFamily="34" charset="0"/>
                <a:cs typeface="Arial Narrow" panose="020B0604020202020204" pitchFamily="34" charset="0"/>
              </a:rPr>
              <a:t>dapD</a:t>
            </a:r>
            <a:r>
              <a:rPr lang="en-US" sz="1200" u="none" strike="noStrike">
                <a:solidFill>
                  <a:srgbClr val="000000"/>
                </a:solidFill>
                <a:effectLst/>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sp>
        <p:nvSpPr>
          <p:cNvPr id="27" name="Rectangle 26">
            <a:extLst>
              <a:ext uri="{FF2B5EF4-FFF2-40B4-BE49-F238E27FC236}">
                <a16:creationId xmlns:a16="http://schemas.microsoft.com/office/drawing/2014/main" id="{DE027A4B-5193-BA4B-89B0-9A1D3A2A718C}"/>
              </a:ext>
            </a:extLst>
          </p:cNvPr>
          <p:cNvSpPr/>
          <p:nvPr/>
        </p:nvSpPr>
        <p:spPr>
          <a:xfrm>
            <a:off x="4311468" y="2621588"/>
            <a:ext cx="3499216"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Succinyl-CoA + 2,3,4,5-Tetrahydrodipicolinate + H2O &lt;=&gt; CoA + N-Succinyl-2-L-amino-6-oxoheptanedioate</a:t>
            </a:r>
            <a:endParaRPr lang="en-US" sz="1200">
              <a:latin typeface="Arial Narrow" panose="020B0604020202020204" pitchFamily="34" charset="0"/>
              <a:cs typeface="Arial Narrow" panose="020B0604020202020204" pitchFamily="34" charset="0"/>
            </a:endParaRPr>
          </a:p>
        </p:txBody>
      </p:sp>
      <p:pic>
        <p:nvPicPr>
          <p:cNvPr id="28" name="Picture 27">
            <a:extLst>
              <a:ext uri="{FF2B5EF4-FFF2-40B4-BE49-F238E27FC236}">
                <a16:creationId xmlns:a16="http://schemas.microsoft.com/office/drawing/2014/main" id="{4CEA356B-FC5E-304B-8E50-82D0FF2DC4A6}"/>
              </a:ext>
            </a:extLst>
          </p:cNvPr>
          <p:cNvPicPr>
            <a:picLocks noChangeAspect="1"/>
          </p:cNvPicPr>
          <p:nvPr/>
        </p:nvPicPr>
        <p:blipFill>
          <a:blip r:embed="rId18"/>
          <a:stretch>
            <a:fillRect/>
          </a:stretch>
        </p:blipFill>
        <p:spPr>
          <a:xfrm>
            <a:off x="4311468" y="3069345"/>
            <a:ext cx="3868971" cy="1476657"/>
          </a:xfrm>
          <a:prstGeom prst="rect">
            <a:avLst/>
          </a:prstGeom>
        </p:spPr>
      </p:pic>
      <p:sp>
        <p:nvSpPr>
          <p:cNvPr id="29" name="Rectangle 28">
            <a:extLst>
              <a:ext uri="{FF2B5EF4-FFF2-40B4-BE49-F238E27FC236}">
                <a16:creationId xmlns:a16="http://schemas.microsoft.com/office/drawing/2014/main" id="{5601C735-4C06-F347-AA40-C944D8873CC4}"/>
              </a:ext>
            </a:extLst>
          </p:cNvPr>
          <p:cNvSpPr/>
          <p:nvPr/>
        </p:nvSpPr>
        <p:spPr>
          <a:xfrm>
            <a:off x="7684642" y="402200"/>
            <a:ext cx="2634085"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acetylornithine/N-</a:t>
            </a:r>
            <a:r>
              <a:rPr lang="en-US" sz="1200" u="none" strike="noStrike" err="1">
                <a:solidFill>
                  <a:srgbClr val="000000"/>
                </a:solidFill>
                <a:effectLst/>
                <a:latin typeface="Arial Narrow" panose="020B0604020202020204" pitchFamily="34" charset="0"/>
                <a:cs typeface="Arial Narrow" panose="020B0604020202020204" pitchFamily="34" charset="0"/>
              </a:rPr>
              <a:t>succinyldiaminopimelate</a:t>
            </a:r>
            <a:r>
              <a:rPr lang="en-US" sz="1200" u="none" strike="noStrike">
                <a:solidFill>
                  <a:srgbClr val="000000"/>
                </a:solidFill>
                <a:effectLst/>
                <a:latin typeface="Arial Narrow" panose="020B0604020202020204" pitchFamily="34" charset="0"/>
                <a:cs typeface="Arial Narrow" panose="020B0604020202020204" pitchFamily="34" charset="0"/>
              </a:rPr>
              <a:t> aminotransferase </a:t>
            </a:r>
            <a:r>
              <a:rPr lang="en-US" sz="1200" u="none" strike="noStrike">
                <a:solidFill>
                  <a:srgbClr val="FFFF00"/>
                </a:solidFill>
                <a:effectLst/>
                <a:latin typeface="Arial Narrow" panose="020B0604020202020204" pitchFamily="34" charset="0"/>
                <a:cs typeface="Arial Narrow" panose="020B0604020202020204" pitchFamily="34" charset="0"/>
                <a:hlinkClick r:id="rId19">
                  <a:extLst>
                    <a:ext uri="{A12FA001-AC4F-418D-AE19-62706E023703}">
                      <ahyp:hlinkClr xmlns:ahyp="http://schemas.microsoft.com/office/drawing/2018/hyperlinkcolor" val="tx"/>
                    </a:ext>
                  </a:extLst>
                </a:hlinkClick>
              </a:rPr>
              <a:t>2.6.1.11</a:t>
            </a:r>
            <a:r>
              <a:rPr lang="en-US" sz="1200" u="none" strike="noStrike">
                <a:solidFill>
                  <a:srgbClr val="FFFF00"/>
                </a:solidFill>
                <a:effectLst/>
                <a:latin typeface="Arial Narrow" panose="020B0604020202020204" pitchFamily="34" charset="0"/>
                <a:cs typeface="Arial Narrow" panose="020B0604020202020204" pitchFamily="34" charset="0"/>
              </a:rPr>
              <a:t>**</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u="none" strike="noStrike">
                <a:solidFill>
                  <a:srgbClr val="003399"/>
                </a:solidFill>
                <a:effectLst/>
                <a:latin typeface="Arial Narrow" panose="020B0604020202020204" pitchFamily="34" charset="0"/>
                <a:cs typeface="Arial Narrow" panose="020B0604020202020204" pitchFamily="34" charset="0"/>
                <a:hlinkClick r:id="rId20"/>
              </a:rPr>
              <a:t>2.6.1.17</a:t>
            </a:r>
            <a:r>
              <a:rPr lang="en-US" sz="1200" u="none" strike="noStrike">
                <a:solidFill>
                  <a:srgbClr val="000000"/>
                </a:solidFill>
                <a:effectLst/>
                <a:latin typeface="Arial Narrow" panose="020B0604020202020204" pitchFamily="34" charset="0"/>
                <a:cs typeface="Arial Narrow" panose="020B0604020202020204" pitchFamily="34" charset="0"/>
              </a:rPr>
              <a:t>(</a:t>
            </a:r>
            <a:r>
              <a:rPr lang="en-US" sz="1200" u="none" strike="noStrike" err="1">
                <a:solidFill>
                  <a:srgbClr val="000000"/>
                </a:solidFill>
                <a:effectLst/>
                <a:latin typeface="Arial Narrow" panose="020B0604020202020204" pitchFamily="34" charset="0"/>
                <a:cs typeface="Arial Narrow" panose="020B0604020202020204" pitchFamily="34" charset="0"/>
              </a:rPr>
              <a:t>argD</a:t>
            </a:r>
            <a:r>
              <a:rPr lang="en-US" sz="1200" u="none" strike="noStrike">
                <a:solidFill>
                  <a:srgbClr val="000000"/>
                </a:solidFill>
                <a:effectLst/>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30" name="Picture 29">
            <a:extLst>
              <a:ext uri="{FF2B5EF4-FFF2-40B4-BE49-F238E27FC236}">
                <a16:creationId xmlns:a16="http://schemas.microsoft.com/office/drawing/2014/main" id="{11D3D83C-0335-2140-BA90-E2BCC66FAA4E}"/>
              </a:ext>
            </a:extLst>
          </p:cNvPr>
          <p:cNvPicPr>
            <a:picLocks noChangeAspect="1"/>
          </p:cNvPicPr>
          <p:nvPr/>
        </p:nvPicPr>
        <p:blipFill>
          <a:blip r:embed="rId21"/>
          <a:stretch>
            <a:fillRect/>
          </a:stretch>
        </p:blipFill>
        <p:spPr>
          <a:xfrm>
            <a:off x="6779575" y="5114787"/>
            <a:ext cx="4145536" cy="1146932"/>
          </a:xfrm>
          <a:prstGeom prst="rect">
            <a:avLst/>
          </a:prstGeom>
        </p:spPr>
      </p:pic>
      <p:sp>
        <p:nvSpPr>
          <p:cNvPr id="32" name="Rectangle 31">
            <a:extLst>
              <a:ext uri="{FF2B5EF4-FFF2-40B4-BE49-F238E27FC236}">
                <a16:creationId xmlns:a16="http://schemas.microsoft.com/office/drawing/2014/main" id="{F920B583-A1C4-054E-9E21-D2D51B74ADEC}"/>
              </a:ext>
            </a:extLst>
          </p:cNvPr>
          <p:cNvSpPr/>
          <p:nvPr/>
        </p:nvSpPr>
        <p:spPr>
          <a:xfrm>
            <a:off x="7030008" y="4733819"/>
            <a:ext cx="3829210"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N-Succinyl-LL-2,6-diaminoheptanedioate + 2-Oxoglutarate &lt;=&gt; N-Succinyl-2-L-amino-6-oxoheptanedioate + L-Glutamate</a:t>
            </a:r>
            <a:endParaRPr lang="en-US" sz="120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45836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CF6491-3308-0046-AB4D-72D9A1BD3DF1}"/>
              </a:ext>
            </a:extLst>
          </p:cNvPr>
          <p:cNvSpPr/>
          <p:nvPr/>
        </p:nvSpPr>
        <p:spPr>
          <a:xfrm>
            <a:off x="4362320" y="227149"/>
            <a:ext cx="479618" cy="461665"/>
          </a:xfrm>
          <a:prstGeom prst="rect">
            <a:avLst/>
          </a:prstGeom>
        </p:spPr>
        <p:txBody>
          <a:bodyPr wrap="none">
            <a:spAutoFit/>
          </a:bodyPr>
          <a:lstStyle/>
          <a:p>
            <a:r>
              <a:rPr lang="en-US" sz="2400" b="1">
                <a:latin typeface="Arial Narrow" panose="020B0604020202020204" pitchFamily="34" charset="0"/>
                <a:cs typeface="Arial Narrow" panose="020B0604020202020204" pitchFamily="34" charset="0"/>
              </a:rPr>
              <a:t>4b</a:t>
            </a:r>
          </a:p>
        </p:txBody>
      </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3" name="Rectangle 6">
            <a:extLst>
              <a:ext uri="{FF2B5EF4-FFF2-40B4-BE49-F238E27FC236}">
                <a16:creationId xmlns:a16="http://schemas.microsoft.com/office/drawing/2014/main" id="{BF08ADE0-82ED-7447-BDB4-9E94EF6BAE50}"/>
              </a:ext>
            </a:extLst>
          </p:cNvPr>
          <p:cNvSpPr>
            <a:spLocks noChangeArrowheads="1"/>
          </p:cNvSpPr>
          <p:nvPr/>
        </p:nvSpPr>
        <p:spPr bwMode="auto">
          <a:xfrm>
            <a:off x="0" y="1194361"/>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 name="Rectangle 7">
            <a:extLst>
              <a:ext uri="{FF2B5EF4-FFF2-40B4-BE49-F238E27FC236}">
                <a16:creationId xmlns:a16="http://schemas.microsoft.com/office/drawing/2014/main" id="{1E9F84F3-FD06-7D49-9207-DC4416974CBE}"/>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3" name="Rectangle 8">
            <a:extLst>
              <a:ext uri="{FF2B5EF4-FFF2-40B4-BE49-F238E27FC236}">
                <a16:creationId xmlns:a16="http://schemas.microsoft.com/office/drawing/2014/main" id="{3FB5F0F5-4D73-5643-A650-488A85C2BD28}"/>
              </a:ext>
            </a:extLst>
          </p:cNvPr>
          <p:cNvSpPr>
            <a:spLocks noChangeArrowheads="1"/>
          </p:cNvSpPr>
          <p:nvPr/>
        </p:nvSpPr>
        <p:spPr bwMode="auto">
          <a:xfrm>
            <a:off x="0" y="1651562"/>
            <a:ext cx="3257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sp>
        <p:nvSpPr>
          <p:cNvPr id="11" name="Rectangle 11">
            <a:extLst>
              <a:ext uri="{FF2B5EF4-FFF2-40B4-BE49-F238E27FC236}">
                <a16:creationId xmlns:a16="http://schemas.microsoft.com/office/drawing/2014/main" id="{413D5346-B76E-2D4F-BE49-F1C20812964C}"/>
              </a:ext>
            </a:extLst>
          </p:cNvPr>
          <p:cNvSpPr>
            <a:spLocks noChangeArrowheads="1"/>
          </p:cNvSpPr>
          <p:nvPr/>
        </p:nvSpPr>
        <p:spPr bwMode="auto">
          <a:xfrm>
            <a:off x="0" y="3988361"/>
            <a:ext cx="2551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sp>
        <p:nvSpPr>
          <p:cNvPr id="12" name="Rectangle 12">
            <a:extLst>
              <a:ext uri="{FF2B5EF4-FFF2-40B4-BE49-F238E27FC236}">
                <a16:creationId xmlns:a16="http://schemas.microsoft.com/office/drawing/2014/main" id="{2CAF620E-A91B-E242-8434-63ABB5085FD9}"/>
              </a:ext>
            </a:extLst>
          </p:cNvPr>
          <p:cNvSpPr>
            <a:spLocks noChangeArrowheads="1"/>
          </p:cNvSpPr>
          <p:nvPr/>
        </p:nvSpPr>
        <p:spPr bwMode="auto">
          <a:xfrm>
            <a:off x="0" y="4344601"/>
            <a:ext cx="2551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sp>
        <p:nvSpPr>
          <p:cNvPr id="15" name="Rectangle 13">
            <a:extLst>
              <a:ext uri="{FF2B5EF4-FFF2-40B4-BE49-F238E27FC236}">
                <a16:creationId xmlns:a16="http://schemas.microsoft.com/office/drawing/2014/main" id="{DFBC2F91-A557-8A45-A68C-60D9A7817D85}"/>
              </a:ext>
            </a:extLst>
          </p:cNvPr>
          <p:cNvSpPr>
            <a:spLocks noChangeArrowheads="1"/>
          </p:cNvSpPr>
          <p:nvPr/>
        </p:nvSpPr>
        <p:spPr bwMode="auto">
          <a:xfrm>
            <a:off x="0" y="5119301"/>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u="none" strike="noStrike" cap="none" normalizeH="0" baseline="0">
                <a:ln>
                  <a:noFill/>
                </a:ln>
                <a:solidFill>
                  <a:schemeClr val="tx1"/>
                </a:solidFill>
                <a:effectLst/>
                <a:latin typeface="Arial Narrow" panose="020B0604020202020204" pitchFamily="34" charset="0"/>
                <a:ea typeface="Times New Roman" panose="02020603050405020304" pitchFamily="18" charset="0"/>
                <a:cs typeface="Arial Narrow" panose="020B0604020202020204" pitchFamily="34" charset="0"/>
              </a:rPr>
              <a:t> </a:t>
            </a:r>
            <a:endParaRPr kumimoji="0" lang="en-US" altLang="en-US" sz="1200" u="none" strike="noStrike" cap="none" normalizeH="0" baseline="0">
              <a:ln>
                <a:noFill/>
              </a:ln>
              <a:solidFill>
                <a:schemeClr val="tx1"/>
              </a:solidFill>
              <a:effectLst/>
              <a:latin typeface="Arial Narrow" panose="020B0604020202020204" pitchFamily="34" charset="0"/>
              <a:cs typeface="Arial Narrow" panose="020B0604020202020204" pitchFamily="34" charset="0"/>
            </a:endParaRPr>
          </a:p>
        </p:txBody>
      </p:sp>
      <p:grpSp>
        <p:nvGrpSpPr>
          <p:cNvPr id="48" name="Group 47">
            <a:extLst>
              <a:ext uri="{FF2B5EF4-FFF2-40B4-BE49-F238E27FC236}">
                <a16:creationId xmlns:a16="http://schemas.microsoft.com/office/drawing/2014/main" id="{6CAB1DC9-EDD4-A04B-A4F7-8B028258CE1A}"/>
              </a:ext>
            </a:extLst>
          </p:cNvPr>
          <p:cNvGrpSpPr/>
          <p:nvPr/>
        </p:nvGrpSpPr>
        <p:grpSpPr>
          <a:xfrm>
            <a:off x="613940" y="1194361"/>
            <a:ext cx="2367295" cy="1104082"/>
            <a:chOff x="7948805" y="1313812"/>
            <a:chExt cx="2367295" cy="1104082"/>
          </a:xfrm>
        </p:grpSpPr>
        <p:pic>
          <p:nvPicPr>
            <p:cNvPr id="3074" name="Picture 13" descr="/var/folders/sz/wkql3yh156b40fgcxh9_c68h0000gq/T/com.microsoft.Word/WebArchiveCopyPasteTempFiles/C04421.gif">
              <a:extLst>
                <a:ext uri="{FF2B5EF4-FFF2-40B4-BE49-F238E27FC236}">
                  <a16:creationId xmlns:a16="http://schemas.microsoft.com/office/drawing/2014/main" id="{57A3A443-3F1F-354E-B942-522DC446592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268822" y="1313812"/>
              <a:ext cx="1447800" cy="7747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BC734E1-111C-A344-AD99-DBC4198491E1}"/>
                </a:ext>
              </a:extLst>
            </p:cNvPr>
            <p:cNvSpPr/>
            <p:nvPr/>
          </p:nvSpPr>
          <p:spPr>
            <a:xfrm>
              <a:off x="7948805" y="2140895"/>
              <a:ext cx="2367295"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N-Succinyl-LL-2,6-diaminopimelate</a:t>
              </a:r>
              <a:endParaRPr lang="en-US" sz="1200">
                <a:latin typeface="Arial Narrow" panose="020B0604020202020204" pitchFamily="34" charset="0"/>
                <a:cs typeface="Arial Narrow" panose="020B0604020202020204" pitchFamily="34" charset="0"/>
              </a:endParaRPr>
            </a:p>
          </p:txBody>
        </p:sp>
      </p:grpSp>
      <p:grpSp>
        <p:nvGrpSpPr>
          <p:cNvPr id="53" name="Group 52">
            <a:extLst>
              <a:ext uri="{FF2B5EF4-FFF2-40B4-BE49-F238E27FC236}">
                <a16:creationId xmlns:a16="http://schemas.microsoft.com/office/drawing/2014/main" id="{77B58CB0-BB92-F249-ADA7-ECA7254E6E4A}"/>
              </a:ext>
            </a:extLst>
          </p:cNvPr>
          <p:cNvGrpSpPr/>
          <p:nvPr/>
        </p:nvGrpSpPr>
        <p:grpSpPr>
          <a:xfrm>
            <a:off x="6401278" y="1086092"/>
            <a:ext cx="1784033" cy="1407938"/>
            <a:chOff x="3079163" y="3988361"/>
            <a:chExt cx="1784033" cy="1407938"/>
          </a:xfrm>
        </p:grpSpPr>
        <p:sp>
          <p:nvSpPr>
            <p:cNvPr id="21" name="Rectangle 20">
              <a:extLst>
                <a:ext uri="{FF2B5EF4-FFF2-40B4-BE49-F238E27FC236}">
                  <a16:creationId xmlns:a16="http://schemas.microsoft.com/office/drawing/2014/main" id="{48DB5770-22A1-1643-8BCF-15BF099265E6}"/>
                </a:ext>
              </a:extLst>
            </p:cNvPr>
            <p:cNvSpPr/>
            <p:nvPr/>
          </p:nvSpPr>
          <p:spPr>
            <a:xfrm>
              <a:off x="3079163" y="5119300"/>
              <a:ext cx="1713826"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meso-2,6-Diaminopimelate</a:t>
              </a:r>
              <a:endParaRPr lang="en-US" sz="1200">
                <a:latin typeface="Arial Narrow" panose="020B0604020202020204" pitchFamily="34" charset="0"/>
                <a:cs typeface="Arial Narrow" panose="020B0604020202020204" pitchFamily="34" charset="0"/>
              </a:endParaRPr>
            </a:p>
          </p:txBody>
        </p:sp>
        <p:pic>
          <p:nvPicPr>
            <p:cNvPr id="43" name="Picture 42">
              <a:extLst>
                <a:ext uri="{FF2B5EF4-FFF2-40B4-BE49-F238E27FC236}">
                  <a16:creationId xmlns:a16="http://schemas.microsoft.com/office/drawing/2014/main" id="{94E72DBF-BE7D-114E-AA06-5F650846EEA7}"/>
                </a:ext>
              </a:extLst>
            </p:cNvPr>
            <p:cNvPicPr>
              <a:picLocks noChangeAspect="1"/>
            </p:cNvPicPr>
            <p:nvPr/>
          </p:nvPicPr>
          <p:blipFill>
            <a:blip r:embed="rId4"/>
            <a:stretch>
              <a:fillRect/>
            </a:stretch>
          </p:blipFill>
          <p:spPr>
            <a:xfrm>
              <a:off x="3191991" y="3988361"/>
              <a:ext cx="1671205" cy="901920"/>
            </a:xfrm>
            <a:prstGeom prst="rect">
              <a:avLst/>
            </a:prstGeom>
          </p:spPr>
        </p:pic>
      </p:grpSp>
      <p:grpSp>
        <p:nvGrpSpPr>
          <p:cNvPr id="56" name="Group 55">
            <a:extLst>
              <a:ext uri="{FF2B5EF4-FFF2-40B4-BE49-F238E27FC236}">
                <a16:creationId xmlns:a16="http://schemas.microsoft.com/office/drawing/2014/main" id="{7CA48B3B-1710-FF4D-9F53-A730DD86DEA2}"/>
              </a:ext>
            </a:extLst>
          </p:cNvPr>
          <p:cNvGrpSpPr/>
          <p:nvPr/>
        </p:nvGrpSpPr>
        <p:grpSpPr>
          <a:xfrm>
            <a:off x="3730461" y="1317853"/>
            <a:ext cx="1724440" cy="1077195"/>
            <a:chOff x="5193105" y="1385243"/>
            <a:chExt cx="1724440" cy="1077195"/>
          </a:xfrm>
        </p:grpSpPr>
        <p:pic>
          <p:nvPicPr>
            <p:cNvPr id="3073" name="Picture 15" descr="/var/folders/sz/wkql3yh156b40fgcxh9_c68h0000gq/T/com.microsoft.Word/WebArchiveCopyPasteTempFiles/C00666.gif">
              <a:extLst>
                <a:ext uri="{FF2B5EF4-FFF2-40B4-BE49-F238E27FC236}">
                  <a16:creationId xmlns:a16="http://schemas.microsoft.com/office/drawing/2014/main" id="{EA606B64-831E-4E43-AC13-74A810AD1AD7}"/>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193105" y="1385243"/>
              <a:ext cx="1435100" cy="77470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2640EC77-E2B6-D341-92FC-46ED3B0EAE3F}"/>
                </a:ext>
              </a:extLst>
            </p:cNvPr>
            <p:cNvSpPr/>
            <p:nvPr/>
          </p:nvSpPr>
          <p:spPr>
            <a:xfrm>
              <a:off x="5193105" y="2185439"/>
              <a:ext cx="1724440"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LL-2,6-Diaminopimelate</a:t>
              </a:r>
              <a:endParaRPr lang="en-US" sz="1200">
                <a:latin typeface="Arial Narrow" panose="020B0604020202020204" pitchFamily="34" charset="0"/>
                <a:cs typeface="Arial Narrow" panose="020B0604020202020204" pitchFamily="34" charset="0"/>
              </a:endParaRPr>
            </a:p>
          </p:txBody>
        </p:sp>
      </p:grpSp>
      <p:grpSp>
        <p:nvGrpSpPr>
          <p:cNvPr id="54" name="Group 53">
            <a:extLst>
              <a:ext uri="{FF2B5EF4-FFF2-40B4-BE49-F238E27FC236}">
                <a16:creationId xmlns:a16="http://schemas.microsoft.com/office/drawing/2014/main" id="{E6034657-732F-4944-BFEB-36FDA868A46A}"/>
              </a:ext>
            </a:extLst>
          </p:cNvPr>
          <p:cNvGrpSpPr/>
          <p:nvPr/>
        </p:nvGrpSpPr>
        <p:grpSpPr>
          <a:xfrm>
            <a:off x="9533856" y="907270"/>
            <a:ext cx="1557106" cy="1259563"/>
            <a:chOff x="6628205" y="4035106"/>
            <a:chExt cx="1557106" cy="1259563"/>
          </a:xfrm>
        </p:grpSpPr>
        <p:pic>
          <p:nvPicPr>
            <p:cNvPr id="16" name="Picture 15">
              <a:extLst>
                <a:ext uri="{FF2B5EF4-FFF2-40B4-BE49-F238E27FC236}">
                  <a16:creationId xmlns:a16="http://schemas.microsoft.com/office/drawing/2014/main" id="{C09EA097-C385-3A4A-8EA4-23065478A980}"/>
                </a:ext>
              </a:extLst>
            </p:cNvPr>
            <p:cNvPicPr>
              <a:picLocks noChangeAspect="1"/>
            </p:cNvPicPr>
            <p:nvPr/>
          </p:nvPicPr>
          <p:blipFill>
            <a:blip r:embed="rId7"/>
            <a:stretch>
              <a:fillRect/>
            </a:stretch>
          </p:blipFill>
          <p:spPr>
            <a:xfrm>
              <a:off x="6628205" y="4035106"/>
              <a:ext cx="1557106" cy="895988"/>
            </a:xfrm>
            <a:prstGeom prst="rect">
              <a:avLst/>
            </a:prstGeom>
          </p:spPr>
        </p:pic>
        <p:sp>
          <p:nvSpPr>
            <p:cNvPr id="46" name="Rectangle 45">
              <a:extLst>
                <a:ext uri="{FF2B5EF4-FFF2-40B4-BE49-F238E27FC236}">
                  <a16:creationId xmlns:a16="http://schemas.microsoft.com/office/drawing/2014/main" id="{63470283-7D44-7A4A-A64B-21CCA4EF1E8A}"/>
                </a:ext>
              </a:extLst>
            </p:cNvPr>
            <p:cNvSpPr/>
            <p:nvPr/>
          </p:nvSpPr>
          <p:spPr>
            <a:xfrm>
              <a:off x="7328527" y="5017670"/>
              <a:ext cx="543995" cy="276999"/>
            </a:xfrm>
            <a:prstGeom prst="rect">
              <a:avLst/>
            </a:prstGeom>
          </p:spPr>
          <p:txBody>
            <a:bodyPr wrap="non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Lysine</a:t>
              </a:r>
              <a:endParaRPr lang="en-US" sz="1200">
                <a:latin typeface="Arial Narrow" panose="020B0604020202020204" pitchFamily="34" charset="0"/>
                <a:cs typeface="Arial Narrow" panose="020B0604020202020204" pitchFamily="34" charset="0"/>
              </a:endParaRPr>
            </a:p>
          </p:txBody>
        </p:sp>
      </p:grpSp>
      <p:sp>
        <p:nvSpPr>
          <p:cNvPr id="57" name="Rectangle 56">
            <a:extLst>
              <a:ext uri="{FF2B5EF4-FFF2-40B4-BE49-F238E27FC236}">
                <a16:creationId xmlns:a16="http://schemas.microsoft.com/office/drawing/2014/main" id="{E89DB898-5E77-2945-B859-456122825700}"/>
              </a:ext>
            </a:extLst>
          </p:cNvPr>
          <p:cNvSpPr/>
          <p:nvPr/>
        </p:nvSpPr>
        <p:spPr>
          <a:xfrm>
            <a:off x="2003104" y="475672"/>
            <a:ext cx="1956262"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succinyl-diaminopimelate </a:t>
            </a:r>
            <a:r>
              <a:rPr lang="en-US" sz="1200" u="none" strike="noStrike" err="1">
                <a:solidFill>
                  <a:srgbClr val="000000"/>
                </a:solidFill>
                <a:effectLst/>
                <a:latin typeface="Arial Narrow" panose="020B0604020202020204" pitchFamily="34" charset="0"/>
                <a:cs typeface="Arial Narrow" panose="020B0604020202020204" pitchFamily="34" charset="0"/>
              </a:rPr>
              <a:t>desuccinylase</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u="none" strike="noStrike">
                <a:solidFill>
                  <a:srgbClr val="003399"/>
                </a:solidFill>
                <a:effectLst/>
                <a:latin typeface="Arial Narrow" panose="020B0604020202020204" pitchFamily="34" charset="0"/>
                <a:cs typeface="Arial Narrow" panose="020B0604020202020204" pitchFamily="34" charset="0"/>
                <a:hlinkClick r:id="rId8"/>
              </a:rPr>
              <a:t>3.5.1.18</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u="none" strike="noStrike" err="1">
                <a:solidFill>
                  <a:srgbClr val="000000"/>
                </a:solidFill>
                <a:effectLst/>
                <a:latin typeface="Arial Narrow" panose="020B0604020202020204" pitchFamily="34" charset="0"/>
                <a:cs typeface="Arial Narrow" panose="020B0604020202020204" pitchFamily="34" charset="0"/>
              </a:rPr>
              <a:t>dapE</a:t>
            </a:r>
            <a:r>
              <a:rPr lang="en-US" sz="1200" u="none" strike="noStrike">
                <a:solidFill>
                  <a:srgbClr val="000000"/>
                </a:solidFill>
                <a:effectLst/>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58" name="Picture 57">
            <a:extLst>
              <a:ext uri="{FF2B5EF4-FFF2-40B4-BE49-F238E27FC236}">
                <a16:creationId xmlns:a16="http://schemas.microsoft.com/office/drawing/2014/main" id="{06A1BA5F-EEBD-8947-A9EE-666C86FF5E97}"/>
              </a:ext>
            </a:extLst>
          </p:cNvPr>
          <p:cNvPicPr>
            <a:picLocks noChangeAspect="1"/>
          </p:cNvPicPr>
          <p:nvPr/>
        </p:nvPicPr>
        <p:blipFill>
          <a:blip r:embed="rId9"/>
          <a:stretch>
            <a:fillRect/>
          </a:stretch>
        </p:blipFill>
        <p:spPr>
          <a:xfrm>
            <a:off x="274918" y="3462430"/>
            <a:ext cx="4567020" cy="1522340"/>
          </a:xfrm>
          <a:prstGeom prst="rect">
            <a:avLst/>
          </a:prstGeom>
        </p:spPr>
      </p:pic>
      <p:sp>
        <p:nvSpPr>
          <p:cNvPr id="59" name="Rectangle 58">
            <a:extLst>
              <a:ext uri="{FF2B5EF4-FFF2-40B4-BE49-F238E27FC236}">
                <a16:creationId xmlns:a16="http://schemas.microsoft.com/office/drawing/2014/main" id="{112D6B72-C2E4-4948-A644-75871C525EA1}"/>
              </a:ext>
            </a:extLst>
          </p:cNvPr>
          <p:cNvSpPr/>
          <p:nvPr/>
        </p:nvSpPr>
        <p:spPr>
          <a:xfrm>
            <a:off x="933957" y="2909197"/>
            <a:ext cx="3165615"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N-Succinyl-LL-2,6-diaminoheptanedioate + H2O &lt;=&gt; Succinate + LL-2,6-Diaminoheptanedioate</a:t>
            </a:r>
            <a:endParaRPr lang="en-US" sz="1200">
              <a:latin typeface="Arial Narrow" panose="020B0604020202020204" pitchFamily="34" charset="0"/>
              <a:cs typeface="Arial Narrow" panose="020B0604020202020204" pitchFamily="34" charset="0"/>
            </a:endParaRPr>
          </a:p>
        </p:txBody>
      </p:sp>
      <p:sp>
        <p:nvSpPr>
          <p:cNvPr id="61" name="Rectangle 60">
            <a:extLst>
              <a:ext uri="{FF2B5EF4-FFF2-40B4-BE49-F238E27FC236}">
                <a16:creationId xmlns:a16="http://schemas.microsoft.com/office/drawing/2014/main" id="{16524E58-9D37-5C4B-B3D4-D60F62F2F420}"/>
              </a:ext>
            </a:extLst>
          </p:cNvPr>
          <p:cNvSpPr/>
          <p:nvPr/>
        </p:nvSpPr>
        <p:spPr>
          <a:xfrm>
            <a:off x="5109124" y="490662"/>
            <a:ext cx="1861006" cy="461665"/>
          </a:xfrm>
          <a:prstGeom prst="rect">
            <a:avLst/>
          </a:prstGeom>
        </p:spPr>
        <p:txBody>
          <a:bodyPr wrap="square">
            <a:spAutoFit/>
          </a:bodyPr>
          <a:lstStyle/>
          <a:p>
            <a:r>
              <a:rPr lang="en-US" sz="1200">
                <a:latin typeface="Arial Narrow" panose="020B0604020202020204" pitchFamily="34" charset="0"/>
                <a:cs typeface="Arial Narrow" panose="020B0604020202020204" pitchFamily="34" charset="0"/>
              </a:rPr>
              <a:t>diaminopimelate epimerase </a:t>
            </a:r>
            <a:r>
              <a:rPr lang="en-US" sz="1200">
                <a:solidFill>
                  <a:srgbClr val="003399"/>
                </a:solidFill>
                <a:latin typeface="Arial Narrow" panose="020B0604020202020204" pitchFamily="34" charset="0"/>
                <a:cs typeface="Arial Narrow" panose="020B0604020202020204" pitchFamily="34" charset="0"/>
                <a:hlinkClick r:id="rId10"/>
              </a:rPr>
              <a:t>5.1.1.7</a:t>
            </a:r>
            <a:r>
              <a:rPr lang="en-US" sz="1200">
                <a:latin typeface="Arial Narrow" panose="020B0604020202020204" pitchFamily="34" charset="0"/>
                <a:cs typeface="Arial Narrow" panose="020B0604020202020204" pitchFamily="34" charset="0"/>
              </a:rPr>
              <a:t> (</a:t>
            </a:r>
            <a:r>
              <a:rPr lang="en-US" sz="1200" err="1">
                <a:latin typeface="Arial Narrow" panose="020B0604020202020204" pitchFamily="34" charset="0"/>
                <a:cs typeface="Arial Narrow" panose="020B0604020202020204" pitchFamily="34" charset="0"/>
              </a:rPr>
              <a:t>DapF</a:t>
            </a:r>
            <a:r>
              <a:rPr lang="en-US" sz="1200">
                <a:latin typeface="Arial Narrow" panose="020B0604020202020204" pitchFamily="34" charset="0"/>
                <a:cs typeface="Arial Narrow" panose="020B0604020202020204" pitchFamily="34" charset="0"/>
              </a:rPr>
              <a:t>)</a:t>
            </a:r>
            <a:endParaRPr lang="en-US" sz="1200"/>
          </a:p>
        </p:txBody>
      </p:sp>
      <p:pic>
        <p:nvPicPr>
          <p:cNvPr id="62" name="Picture 61">
            <a:extLst>
              <a:ext uri="{FF2B5EF4-FFF2-40B4-BE49-F238E27FC236}">
                <a16:creationId xmlns:a16="http://schemas.microsoft.com/office/drawing/2014/main" id="{AD5BDA95-11EE-DD43-A837-2519D220C8B9}"/>
              </a:ext>
            </a:extLst>
          </p:cNvPr>
          <p:cNvPicPr>
            <a:picLocks noChangeAspect="1"/>
          </p:cNvPicPr>
          <p:nvPr/>
        </p:nvPicPr>
        <p:blipFill>
          <a:blip r:embed="rId11"/>
          <a:stretch>
            <a:fillRect/>
          </a:stretch>
        </p:blipFill>
        <p:spPr>
          <a:xfrm>
            <a:off x="4099572" y="5291600"/>
            <a:ext cx="3512358" cy="782228"/>
          </a:xfrm>
          <a:prstGeom prst="rect">
            <a:avLst/>
          </a:prstGeom>
        </p:spPr>
      </p:pic>
      <p:sp>
        <p:nvSpPr>
          <p:cNvPr id="63" name="Rectangle 62">
            <a:extLst>
              <a:ext uri="{FF2B5EF4-FFF2-40B4-BE49-F238E27FC236}">
                <a16:creationId xmlns:a16="http://schemas.microsoft.com/office/drawing/2014/main" id="{E9AEB857-7D71-0C42-8C50-C8A584D8F380}"/>
              </a:ext>
            </a:extLst>
          </p:cNvPr>
          <p:cNvSpPr/>
          <p:nvPr/>
        </p:nvSpPr>
        <p:spPr>
          <a:xfrm>
            <a:off x="4448011" y="4805882"/>
            <a:ext cx="2325453"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LL-2,6-Diaminoheptanedioate &lt;=&gt; meso-2,6-Diaminoheptanedioate</a:t>
            </a:r>
            <a:endParaRPr lang="en-US" sz="1200">
              <a:latin typeface="Arial Narrow" panose="020B0604020202020204" pitchFamily="34" charset="0"/>
              <a:cs typeface="Arial Narrow" panose="020B0604020202020204" pitchFamily="34" charset="0"/>
            </a:endParaRPr>
          </a:p>
        </p:txBody>
      </p:sp>
      <p:sp>
        <p:nvSpPr>
          <p:cNvPr id="1024" name="Rectangle 1023">
            <a:extLst>
              <a:ext uri="{FF2B5EF4-FFF2-40B4-BE49-F238E27FC236}">
                <a16:creationId xmlns:a16="http://schemas.microsoft.com/office/drawing/2014/main" id="{FFD8E1B0-9E6B-1041-A095-10A1AF92DEB3}"/>
              </a:ext>
            </a:extLst>
          </p:cNvPr>
          <p:cNvSpPr/>
          <p:nvPr/>
        </p:nvSpPr>
        <p:spPr>
          <a:xfrm>
            <a:off x="7611930" y="445605"/>
            <a:ext cx="1989703" cy="461665"/>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diaminopimelate decarboxylase </a:t>
            </a:r>
            <a:r>
              <a:rPr lang="en-US" sz="1200" u="none" strike="noStrike">
                <a:solidFill>
                  <a:srgbClr val="003399"/>
                </a:solidFill>
                <a:effectLst/>
                <a:latin typeface="Arial Narrow" panose="020B0604020202020204" pitchFamily="34" charset="0"/>
                <a:cs typeface="Arial Narrow" panose="020B0604020202020204" pitchFamily="34" charset="0"/>
                <a:hlinkClick r:id="rId12"/>
              </a:rPr>
              <a:t>4.1.1.20</a:t>
            </a:r>
            <a:r>
              <a:rPr lang="en-US" sz="1200" u="none" strike="noStrike">
                <a:solidFill>
                  <a:srgbClr val="000000"/>
                </a:solidFill>
                <a:effectLst/>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l</a:t>
            </a:r>
            <a:r>
              <a:rPr lang="en-US" sz="1200" u="none" strike="noStrike" err="1">
                <a:solidFill>
                  <a:srgbClr val="000000"/>
                </a:solidFill>
                <a:effectLst/>
                <a:latin typeface="Arial Narrow" panose="020B0604020202020204" pitchFamily="34" charset="0"/>
                <a:cs typeface="Arial Narrow" panose="020B0604020202020204" pitchFamily="34" charset="0"/>
              </a:rPr>
              <a:t>ysA</a:t>
            </a:r>
            <a:r>
              <a:rPr lang="en-US" sz="1200" u="none" strike="noStrike">
                <a:solidFill>
                  <a:srgbClr val="000000"/>
                </a:solidFill>
                <a:effectLst/>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1025" name="Picture 1024">
            <a:extLst>
              <a:ext uri="{FF2B5EF4-FFF2-40B4-BE49-F238E27FC236}">
                <a16:creationId xmlns:a16="http://schemas.microsoft.com/office/drawing/2014/main" id="{73869C0E-52D6-3845-BA7D-98CE1A1B29B5}"/>
              </a:ext>
            </a:extLst>
          </p:cNvPr>
          <p:cNvPicPr>
            <a:picLocks noChangeAspect="1"/>
          </p:cNvPicPr>
          <p:nvPr/>
        </p:nvPicPr>
        <p:blipFill>
          <a:blip r:embed="rId13"/>
          <a:stretch>
            <a:fillRect/>
          </a:stretch>
        </p:blipFill>
        <p:spPr>
          <a:xfrm>
            <a:off x="7611930" y="3623044"/>
            <a:ext cx="3055966" cy="1012328"/>
          </a:xfrm>
          <a:prstGeom prst="rect">
            <a:avLst/>
          </a:prstGeom>
        </p:spPr>
      </p:pic>
      <p:sp>
        <p:nvSpPr>
          <p:cNvPr id="1026" name="Rectangle 1025">
            <a:extLst>
              <a:ext uri="{FF2B5EF4-FFF2-40B4-BE49-F238E27FC236}">
                <a16:creationId xmlns:a16="http://schemas.microsoft.com/office/drawing/2014/main" id="{26706530-E17E-F840-A23C-F59033BF172A}"/>
              </a:ext>
            </a:extLst>
          </p:cNvPr>
          <p:cNvSpPr/>
          <p:nvPr/>
        </p:nvSpPr>
        <p:spPr>
          <a:xfrm>
            <a:off x="7502854" y="3195519"/>
            <a:ext cx="3165042" cy="276999"/>
          </a:xfrm>
          <a:prstGeom prst="rect">
            <a:avLst/>
          </a:prstGeom>
        </p:spPr>
        <p:txBody>
          <a:bodyPr wrap="square">
            <a:spAutoFit/>
          </a:bodyPr>
          <a:lstStyle/>
          <a:p>
            <a:r>
              <a:rPr lang="en-US" sz="1200" u="none" strike="noStrike">
                <a:solidFill>
                  <a:srgbClr val="000000"/>
                </a:solidFill>
                <a:effectLst/>
                <a:latin typeface="Arial Narrow" panose="020B0604020202020204" pitchFamily="34" charset="0"/>
                <a:cs typeface="Arial Narrow" panose="020B0604020202020204" pitchFamily="34" charset="0"/>
              </a:rPr>
              <a:t>meso-2,6-Diaminoheptanedioate &lt;=&gt; L-Lysine + CO2</a:t>
            </a:r>
            <a:endParaRPr lang="en-US" sz="120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37968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CF6491-3308-0046-AB4D-72D9A1BD3DF1}"/>
              </a:ext>
            </a:extLst>
          </p:cNvPr>
          <p:cNvSpPr/>
          <p:nvPr/>
        </p:nvSpPr>
        <p:spPr>
          <a:xfrm>
            <a:off x="4362320" y="227149"/>
            <a:ext cx="348172" cy="523220"/>
          </a:xfrm>
          <a:prstGeom prst="rect">
            <a:avLst/>
          </a:prstGeom>
        </p:spPr>
        <p:txBody>
          <a:bodyPr wrap="none">
            <a:spAutoFit/>
          </a:bodyPr>
          <a:lstStyle/>
          <a:p>
            <a:r>
              <a:rPr lang="en-US" sz="2800" b="1">
                <a:latin typeface="Arial Narrow" panose="020B0604020202020204" pitchFamily="34" charset="0"/>
                <a:cs typeface="Arial Narrow" panose="020B0604020202020204" pitchFamily="34" charset="0"/>
              </a:rPr>
              <a:t>5</a:t>
            </a:r>
          </a:p>
        </p:txBody>
      </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 name="Rectangle 7">
            <a:extLst>
              <a:ext uri="{FF2B5EF4-FFF2-40B4-BE49-F238E27FC236}">
                <a16:creationId xmlns:a16="http://schemas.microsoft.com/office/drawing/2014/main" id="{1E9F84F3-FD06-7D49-9207-DC4416974CBE}"/>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grpSp>
        <p:nvGrpSpPr>
          <p:cNvPr id="32" name="Group 31">
            <a:extLst>
              <a:ext uri="{FF2B5EF4-FFF2-40B4-BE49-F238E27FC236}">
                <a16:creationId xmlns:a16="http://schemas.microsoft.com/office/drawing/2014/main" id="{74499B54-D1C0-9944-B366-A966A5DCA8E1}"/>
              </a:ext>
            </a:extLst>
          </p:cNvPr>
          <p:cNvGrpSpPr/>
          <p:nvPr/>
        </p:nvGrpSpPr>
        <p:grpSpPr>
          <a:xfrm>
            <a:off x="416863" y="1289116"/>
            <a:ext cx="876300" cy="1070308"/>
            <a:chOff x="8052619" y="1721653"/>
            <a:chExt cx="876300" cy="1070308"/>
          </a:xfrm>
        </p:grpSpPr>
        <p:pic>
          <p:nvPicPr>
            <p:cNvPr id="33" name="Picture 9" descr="/var/folders/sz/wkql3yh156b40fgcxh9_c68h0000gq/T/com.microsoft.Word/WebArchiveCopyPasteTempFiles/C00188.gif">
              <a:extLst>
                <a:ext uri="{FF2B5EF4-FFF2-40B4-BE49-F238E27FC236}">
                  <a16:creationId xmlns:a16="http://schemas.microsoft.com/office/drawing/2014/main" id="{103ECA24-9150-1D41-8710-7D9F015ECD9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052619" y="1721653"/>
              <a:ext cx="876300" cy="7112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B773A23D-17F6-7343-8257-F9F7D7700B99}"/>
                </a:ext>
              </a:extLst>
            </p:cNvPr>
            <p:cNvSpPr/>
            <p:nvPr/>
          </p:nvSpPr>
          <p:spPr>
            <a:xfrm>
              <a:off x="8096269" y="2514962"/>
              <a:ext cx="788999" cy="276999"/>
            </a:xfrm>
            <a:prstGeom prst="rect">
              <a:avLst/>
            </a:prstGeom>
          </p:spPr>
          <p:txBody>
            <a:bodyPr wrap="none">
              <a:spAutoFit/>
            </a:bodyPr>
            <a:lstStyle/>
            <a:p>
              <a:r>
                <a:rPr lang="en-US" sz="1200">
                  <a:solidFill>
                    <a:srgbClr val="000000"/>
                  </a:solidFill>
                  <a:latin typeface="Arial Narrow" panose="020B0604020202020204" pitchFamily="34" charset="0"/>
                  <a:ea typeface="Times New Roman" panose="02020603050405020304" pitchFamily="18" charset="0"/>
                  <a:cs typeface="Arial Narrow" panose="020B0604020202020204" pitchFamily="34" charset="0"/>
                </a:rPr>
                <a:t>Threonine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grpSp>
      <p:pic>
        <p:nvPicPr>
          <p:cNvPr id="4" name="Picture 3">
            <a:extLst>
              <a:ext uri="{FF2B5EF4-FFF2-40B4-BE49-F238E27FC236}">
                <a16:creationId xmlns:a16="http://schemas.microsoft.com/office/drawing/2014/main" id="{73DE85F7-BE20-6A4F-A49E-08EE90DC600B}"/>
              </a:ext>
            </a:extLst>
          </p:cNvPr>
          <p:cNvPicPr>
            <a:picLocks noChangeAspect="1"/>
          </p:cNvPicPr>
          <p:nvPr/>
        </p:nvPicPr>
        <p:blipFill>
          <a:blip r:embed="rId4"/>
          <a:stretch>
            <a:fillRect/>
          </a:stretch>
        </p:blipFill>
        <p:spPr>
          <a:xfrm>
            <a:off x="2388476" y="1227909"/>
            <a:ext cx="1066030" cy="854516"/>
          </a:xfrm>
          <a:prstGeom prst="rect">
            <a:avLst/>
          </a:prstGeom>
        </p:spPr>
      </p:pic>
      <p:sp>
        <p:nvSpPr>
          <p:cNvPr id="5" name="Rectangle 4">
            <a:extLst>
              <a:ext uri="{FF2B5EF4-FFF2-40B4-BE49-F238E27FC236}">
                <a16:creationId xmlns:a16="http://schemas.microsoft.com/office/drawing/2014/main" id="{BD43C57B-0325-FF44-80F8-A117E8353A11}"/>
              </a:ext>
            </a:extLst>
          </p:cNvPr>
          <p:cNvSpPr/>
          <p:nvPr/>
        </p:nvSpPr>
        <p:spPr>
          <a:xfrm>
            <a:off x="2362540" y="2008355"/>
            <a:ext cx="1821831" cy="461665"/>
          </a:xfrm>
          <a:prstGeom prst="rect">
            <a:avLst/>
          </a:prstGeom>
        </p:spPr>
        <p:txBody>
          <a:bodyPr wrap="square">
            <a:spAutoFit/>
          </a:bodyPr>
          <a:lstStyle/>
          <a:p>
            <a:r>
              <a:rPr lang="en-US" sz="1200">
                <a:solidFill>
                  <a:srgbClr val="FF0000"/>
                </a:solidFill>
                <a:latin typeface="Arial Narrow" panose="020B0604020202020204" pitchFamily="34" charset="0"/>
                <a:cs typeface="Arial Narrow" panose="020B0604020202020204" pitchFamily="34" charset="0"/>
              </a:rPr>
              <a:t>2-Oxobutanoate(can come from </a:t>
            </a:r>
            <a:r>
              <a:rPr lang="en-US" sz="1200" err="1">
                <a:solidFill>
                  <a:srgbClr val="FF0000"/>
                </a:solidFill>
                <a:latin typeface="Arial Narrow" panose="020B0604020202020204" pitchFamily="34" charset="0"/>
                <a:cs typeface="Arial Narrow" panose="020B0604020202020204" pitchFamily="34" charset="0"/>
              </a:rPr>
              <a:t>Methylmalate</a:t>
            </a:r>
            <a:r>
              <a:rPr lang="en-US" sz="1200">
                <a:solidFill>
                  <a:srgbClr val="FF0000"/>
                </a:solidFill>
                <a:latin typeface="Arial Narrow" panose="020B0604020202020204" pitchFamily="34" charset="0"/>
                <a:cs typeface="Arial Narrow" panose="020B0604020202020204" pitchFamily="34" charset="0"/>
              </a:rPr>
              <a:t>)</a:t>
            </a:r>
          </a:p>
        </p:txBody>
      </p:sp>
      <p:sp>
        <p:nvSpPr>
          <p:cNvPr id="6" name="Rectangle 5">
            <a:extLst>
              <a:ext uri="{FF2B5EF4-FFF2-40B4-BE49-F238E27FC236}">
                <a16:creationId xmlns:a16="http://schemas.microsoft.com/office/drawing/2014/main" id="{5FE99FBC-C4FE-6E45-9139-E8BC91543ACE}"/>
              </a:ext>
            </a:extLst>
          </p:cNvPr>
          <p:cNvSpPr/>
          <p:nvPr/>
        </p:nvSpPr>
        <p:spPr>
          <a:xfrm>
            <a:off x="811483" y="788777"/>
            <a:ext cx="2265377"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threonine deaminase (lyase) </a:t>
            </a:r>
            <a:r>
              <a:rPr lang="en-US" sz="1200">
                <a:solidFill>
                  <a:srgbClr val="003399"/>
                </a:solidFill>
                <a:latin typeface="Arial Narrow" panose="020B0604020202020204" pitchFamily="34" charset="0"/>
                <a:cs typeface="Arial Narrow" panose="020B0604020202020204" pitchFamily="34" charset="0"/>
                <a:hlinkClick r:id="rId5"/>
              </a:rPr>
              <a:t>4.3.1.19</a:t>
            </a:r>
            <a:r>
              <a:rPr lang="en-US" sz="1200">
                <a:solidFill>
                  <a:srgbClr val="000000"/>
                </a:solidFill>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il</a:t>
            </a:r>
            <a:r>
              <a:rPr lang="en-US" sz="1200" err="1">
                <a:latin typeface="Arial Narrow" panose="020B0604020202020204" pitchFamily="34" charset="0"/>
                <a:cs typeface="Arial Narrow" panose="020B0604020202020204" pitchFamily="34" charset="0"/>
              </a:rPr>
              <a:t>vA</a:t>
            </a:r>
            <a:r>
              <a:rPr lang="en-US" sz="1200">
                <a:solidFill>
                  <a:srgbClr val="000000"/>
                </a:solidFill>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tdcB</a:t>
            </a:r>
            <a:r>
              <a:rPr lang="en-US" sz="1200">
                <a:solidFill>
                  <a:srgbClr val="000000"/>
                </a:solidFill>
                <a:latin typeface="Arial Narrow" panose="020B0604020202020204" pitchFamily="34" charset="0"/>
                <a:cs typeface="Arial Narrow" panose="020B0604020202020204" pitchFamily="34" charset="0"/>
              </a:rPr>
              <a:t>? dehydratase)</a:t>
            </a:r>
            <a:endParaRPr lang="en-US" sz="1200">
              <a:latin typeface="Arial Narrow" panose="020B0604020202020204" pitchFamily="34" charset="0"/>
              <a:cs typeface="Arial Narrow" panose="020B0604020202020204" pitchFamily="34" charset="0"/>
            </a:endParaRPr>
          </a:p>
        </p:txBody>
      </p:sp>
      <p:pic>
        <p:nvPicPr>
          <p:cNvPr id="7" name="Picture 6">
            <a:extLst>
              <a:ext uri="{FF2B5EF4-FFF2-40B4-BE49-F238E27FC236}">
                <a16:creationId xmlns:a16="http://schemas.microsoft.com/office/drawing/2014/main" id="{54E68AE9-B099-E64D-91AC-86E603473207}"/>
              </a:ext>
            </a:extLst>
          </p:cNvPr>
          <p:cNvPicPr>
            <a:picLocks noChangeAspect="1"/>
          </p:cNvPicPr>
          <p:nvPr/>
        </p:nvPicPr>
        <p:blipFill>
          <a:blip r:embed="rId6"/>
          <a:stretch>
            <a:fillRect/>
          </a:stretch>
        </p:blipFill>
        <p:spPr>
          <a:xfrm>
            <a:off x="184731" y="3359441"/>
            <a:ext cx="3034059" cy="1508694"/>
          </a:xfrm>
          <a:prstGeom prst="rect">
            <a:avLst/>
          </a:prstGeom>
        </p:spPr>
      </p:pic>
      <p:sp>
        <p:nvSpPr>
          <p:cNvPr id="8" name="Rectangle 7">
            <a:extLst>
              <a:ext uri="{FF2B5EF4-FFF2-40B4-BE49-F238E27FC236}">
                <a16:creationId xmlns:a16="http://schemas.microsoft.com/office/drawing/2014/main" id="{74DA8DF7-F74A-7947-AA07-34F6AA08E271}"/>
              </a:ext>
            </a:extLst>
          </p:cNvPr>
          <p:cNvSpPr/>
          <p:nvPr/>
        </p:nvSpPr>
        <p:spPr>
          <a:xfrm>
            <a:off x="92365" y="2729319"/>
            <a:ext cx="3232028"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L-Threonine &lt;=&gt; 2-Oxobutanoate + Ammonia (</a:t>
            </a:r>
            <a:r>
              <a:rPr lang="en-US" sz="1200" err="1">
                <a:solidFill>
                  <a:srgbClr val="000000"/>
                </a:solidFill>
                <a:latin typeface="Arial Narrow" panose="020B0604020202020204" pitchFamily="34" charset="0"/>
                <a:cs typeface="Arial Narrow" panose="020B0604020202020204" pitchFamily="34" charset="0"/>
              </a:rPr>
              <a:t>EcoCys</a:t>
            </a:r>
            <a:r>
              <a:rPr lang="en-US" sz="1200">
                <a:solidFill>
                  <a:srgbClr val="000000"/>
                </a:solidFill>
                <a:latin typeface="Arial Narrow" panose="020B0604020202020204" pitchFamily="34" charset="0"/>
                <a:cs typeface="Arial Narrow" panose="020B0604020202020204" pitchFamily="34" charset="0"/>
              </a:rPr>
              <a:t> ads some spontaneous transformations)</a:t>
            </a:r>
            <a:endParaRPr lang="en-US" sz="1200">
              <a:latin typeface="Arial Narrow" panose="020B0604020202020204" pitchFamily="34" charset="0"/>
              <a:cs typeface="Arial Narrow" panose="020B0604020202020204" pitchFamily="34" charset="0"/>
            </a:endParaRPr>
          </a:p>
        </p:txBody>
      </p:sp>
      <p:pic>
        <p:nvPicPr>
          <p:cNvPr id="10" name="Picture 9">
            <a:extLst>
              <a:ext uri="{FF2B5EF4-FFF2-40B4-BE49-F238E27FC236}">
                <a16:creationId xmlns:a16="http://schemas.microsoft.com/office/drawing/2014/main" id="{189DD1F6-DF19-5443-97E3-1179F1C293C2}"/>
              </a:ext>
            </a:extLst>
          </p:cNvPr>
          <p:cNvPicPr>
            <a:picLocks noChangeAspect="1"/>
          </p:cNvPicPr>
          <p:nvPr/>
        </p:nvPicPr>
        <p:blipFill>
          <a:blip r:embed="rId7"/>
          <a:stretch>
            <a:fillRect/>
          </a:stretch>
        </p:blipFill>
        <p:spPr>
          <a:xfrm>
            <a:off x="5736020" y="1353671"/>
            <a:ext cx="1324502" cy="1271942"/>
          </a:xfrm>
          <a:prstGeom prst="rect">
            <a:avLst/>
          </a:prstGeom>
        </p:spPr>
      </p:pic>
      <p:sp>
        <p:nvSpPr>
          <p:cNvPr id="13" name="TextBox 12">
            <a:extLst>
              <a:ext uri="{FF2B5EF4-FFF2-40B4-BE49-F238E27FC236}">
                <a16:creationId xmlns:a16="http://schemas.microsoft.com/office/drawing/2014/main" id="{56DB235C-A25F-3F41-99D5-A93280065D63}"/>
              </a:ext>
            </a:extLst>
          </p:cNvPr>
          <p:cNvSpPr txBox="1"/>
          <p:nvPr/>
        </p:nvSpPr>
        <p:spPr>
          <a:xfrm>
            <a:off x="5736020" y="2625613"/>
            <a:ext cx="1667444" cy="276999"/>
          </a:xfrm>
          <a:prstGeom prst="rect">
            <a:avLst/>
          </a:prstGeom>
          <a:noFill/>
        </p:spPr>
        <p:txBody>
          <a:bodyPr wrap="none" rtlCol="0">
            <a:spAutoFit/>
          </a:bodyPr>
          <a:lstStyle/>
          <a:p>
            <a:r>
              <a:rPr lang="en-US" sz="1200">
                <a:latin typeface="Arial Narrow" panose="020B0604020202020204" pitchFamily="34" charset="0"/>
                <a:cs typeface="Arial Narrow" panose="020B0604020202020204" pitchFamily="34" charset="0"/>
              </a:rPr>
              <a:t>Aceto-2-hydroxybutanoate</a:t>
            </a:r>
          </a:p>
        </p:txBody>
      </p:sp>
      <p:pic>
        <p:nvPicPr>
          <p:cNvPr id="25" name="Picture 24">
            <a:extLst>
              <a:ext uri="{FF2B5EF4-FFF2-40B4-BE49-F238E27FC236}">
                <a16:creationId xmlns:a16="http://schemas.microsoft.com/office/drawing/2014/main" id="{4A7281A0-BF9A-744D-A0DC-1AE9C5CBA0F4}"/>
              </a:ext>
            </a:extLst>
          </p:cNvPr>
          <p:cNvPicPr>
            <a:picLocks noChangeAspect="1"/>
          </p:cNvPicPr>
          <p:nvPr/>
        </p:nvPicPr>
        <p:blipFill>
          <a:blip r:embed="rId8"/>
          <a:stretch>
            <a:fillRect/>
          </a:stretch>
        </p:blipFill>
        <p:spPr>
          <a:xfrm>
            <a:off x="9995381" y="1250441"/>
            <a:ext cx="1661628" cy="1185217"/>
          </a:xfrm>
          <a:prstGeom prst="rect">
            <a:avLst/>
          </a:prstGeom>
        </p:spPr>
      </p:pic>
      <p:sp>
        <p:nvSpPr>
          <p:cNvPr id="26" name="Rectangle 25">
            <a:extLst>
              <a:ext uri="{FF2B5EF4-FFF2-40B4-BE49-F238E27FC236}">
                <a16:creationId xmlns:a16="http://schemas.microsoft.com/office/drawing/2014/main" id="{9866FB4F-9C22-CA46-AEE3-8694057EFB33}"/>
              </a:ext>
            </a:extLst>
          </p:cNvPr>
          <p:cNvSpPr/>
          <p:nvPr/>
        </p:nvSpPr>
        <p:spPr>
          <a:xfrm>
            <a:off x="9658353" y="2435659"/>
            <a:ext cx="2164375" cy="276999"/>
          </a:xfrm>
          <a:prstGeom prst="rect">
            <a:avLst/>
          </a:prstGeom>
        </p:spPr>
        <p:txBody>
          <a:bodyPr wrap="none">
            <a:spAutoFit/>
          </a:bodyPr>
          <a:lstStyle/>
          <a:p>
            <a:r>
              <a:rPr lang="en-US" sz="1200">
                <a:solidFill>
                  <a:srgbClr val="000000"/>
                </a:solidFill>
                <a:latin typeface="Arial Narrow" panose="020B0604020202020204" pitchFamily="34" charset="0"/>
                <a:cs typeface="Arial Narrow" panose="020B0604020202020204" pitchFamily="34" charset="0"/>
              </a:rPr>
              <a:t>Hydroxy-3-methyl-2-oxopentanoate</a:t>
            </a:r>
            <a:endParaRPr lang="en-US" sz="1200">
              <a:latin typeface="Arial Narrow" panose="020B0604020202020204" pitchFamily="34" charset="0"/>
              <a:cs typeface="Arial Narrow" panose="020B0604020202020204" pitchFamily="34" charset="0"/>
            </a:endParaRPr>
          </a:p>
        </p:txBody>
      </p:sp>
      <p:sp>
        <p:nvSpPr>
          <p:cNvPr id="39" name="Rectangle 38">
            <a:extLst>
              <a:ext uri="{FF2B5EF4-FFF2-40B4-BE49-F238E27FC236}">
                <a16:creationId xmlns:a16="http://schemas.microsoft.com/office/drawing/2014/main" id="{1ECFB5A4-EFAA-B244-990B-AB3CD5784F43}"/>
              </a:ext>
            </a:extLst>
          </p:cNvPr>
          <p:cNvSpPr/>
          <p:nvPr/>
        </p:nvSpPr>
        <p:spPr>
          <a:xfrm>
            <a:off x="3531716" y="786110"/>
            <a:ext cx="2036206"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acetolactate synthase I/II/III large subunit </a:t>
            </a:r>
            <a:r>
              <a:rPr lang="en-US" sz="1200">
                <a:latin typeface="Arial Narrow" panose="020B0604020202020204" pitchFamily="34" charset="0"/>
                <a:cs typeface="Arial Narrow" panose="020B0604020202020204" pitchFamily="34" charset="0"/>
                <a:hlinkClick r:id="rId9"/>
              </a:rPr>
              <a:t>2.2.1.6</a:t>
            </a:r>
            <a:r>
              <a:rPr lang="en-US" sz="1200">
                <a:solidFill>
                  <a:srgbClr val="000000"/>
                </a:solidFill>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ilvB</a:t>
            </a:r>
            <a:r>
              <a:rPr lang="en-US" sz="1200">
                <a:solidFill>
                  <a:srgbClr val="000000"/>
                </a:solidFill>
                <a:latin typeface="Arial Narrow" panose="020B0604020202020204" pitchFamily="34" charset="0"/>
                <a:cs typeface="Arial Narrow" panose="020B0604020202020204" pitchFamily="34" charset="0"/>
              </a:rPr>
              <a:t> /G /I) (</a:t>
            </a:r>
            <a:r>
              <a:rPr lang="en-US" sz="1200">
                <a:solidFill>
                  <a:srgbClr val="FF0000"/>
                </a:solidFill>
                <a:latin typeface="Arial Narrow" panose="020B0604020202020204" pitchFamily="34" charset="0"/>
                <a:cs typeface="Arial Narrow" panose="020B0604020202020204" pitchFamily="34" charset="0"/>
              </a:rPr>
              <a:t>H/M</a:t>
            </a:r>
            <a:r>
              <a:rPr lang="en-US" sz="1200">
                <a:solidFill>
                  <a:srgbClr val="000000"/>
                </a:solidFill>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40" name="Picture 39">
            <a:extLst>
              <a:ext uri="{FF2B5EF4-FFF2-40B4-BE49-F238E27FC236}">
                <a16:creationId xmlns:a16="http://schemas.microsoft.com/office/drawing/2014/main" id="{28BC68E5-7E1B-C24B-B31D-017FCC8695F8}"/>
              </a:ext>
            </a:extLst>
          </p:cNvPr>
          <p:cNvPicPr>
            <a:picLocks noChangeAspect="1"/>
          </p:cNvPicPr>
          <p:nvPr/>
        </p:nvPicPr>
        <p:blipFill>
          <a:blip r:embed="rId10"/>
          <a:stretch>
            <a:fillRect/>
          </a:stretch>
        </p:blipFill>
        <p:spPr>
          <a:xfrm>
            <a:off x="3195456" y="4113788"/>
            <a:ext cx="3377724" cy="1214616"/>
          </a:xfrm>
          <a:prstGeom prst="rect">
            <a:avLst/>
          </a:prstGeom>
        </p:spPr>
      </p:pic>
      <p:sp>
        <p:nvSpPr>
          <p:cNvPr id="41" name="Rectangle 40">
            <a:extLst>
              <a:ext uri="{FF2B5EF4-FFF2-40B4-BE49-F238E27FC236}">
                <a16:creationId xmlns:a16="http://schemas.microsoft.com/office/drawing/2014/main" id="{23ED9286-2E83-0541-8E99-A32BFB48DF2D}"/>
              </a:ext>
            </a:extLst>
          </p:cNvPr>
          <p:cNvSpPr/>
          <p:nvPr/>
        </p:nvSpPr>
        <p:spPr>
          <a:xfrm>
            <a:off x="3195456" y="3758952"/>
            <a:ext cx="3030071"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Pyruvate + 2-Oxobutanoate &lt;=&gt; (S)-2-Aceto-2-hydroxybutanoate + CO2</a:t>
            </a:r>
            <a:endParaRPr lang="en-US" sz="1200">
              <a:latin typeface="Arial Narrow" panose="020B0604020202020204" pitchFamily="34" charset="0"/>
              <a:cs typeface="Arial Narrow" panose="020B0604020202020204" pitchFamily="34" charset="0"/>
            </a:endParaRPr>
          </a:p>
        </p:txBody>
      </p:sp>
      <p:pic>
        <p:nvPicPr>
          <p:cNvPr id="42" name="Picture 41">
            <a:extLst>
              <a:ext uri="{FF2B5EF4-FFF2-40B4-BE49-F238E27FC236}">
                <a16:creationId xmlns:a16="http://schemas.microsoft.com/office/drawing/2014/main" id="{2D7C8213-22E3-2941-9E0F-9ED6024BCCF2}"/>
              </a:ext>
            </a:extLst>
          </p:cNvPr>
          <p:cNvPicPr>
            <a:picLocks noChangeAspect="1"/>
          </p:cNvPicPr>
          <p:nvPr/>
        </p:nvPicPr>
        <p:blipFill>
          <a:blip r:embed="rId11"/>
          <a:stretch>
            <a:fillRect/>
          </a:stretch>
        </p:blipFill>
        <p:spPr>
          <a:xfrm>
            <a:off x="2772611" y="5708120"/>
            <a:ext cx="3875759" cy="1027076"/>
          </a:xfrm>
          <a:prstGeom prst="rect">
            <a:avLst/>
          </a:prstGeom>
        </p:spPr>
      </p:pic>
      <p:sp>
        <p:nvSpPr>
          <p:cNvPr id="44" name="Rectangle 43">
            <a:extLst>
              <a:ext uri="{FF2B5EF4-FFF2-40B4-BE49-F238E27FC236}">
                <a16:creationId xmlns:a16="http://schemas.microsoft.com/office/drawing/2014/main" id="{FC339A4D-1B54-404F-B69A-0C8F46B7D216}"/>
              </a:ext>
            </a:extLst>
          </p:cNvPr>
          <p:cNvSpPr/>
          <p:nvPr/>
        </p:nvSpPr>
        <p:spPr>
          <a:xfrm>
            <a:off x="2747164" y="5278717"/>
            <a:ext cx="4012522"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2-Oxobutanoate + 2-(alpha-Hydroxyethyl)thiamine diphosphate &lt;=&gt; (S)-2-Aceto-2-hydroxybutanoate + Thiamin diphosphate</a:t>
            </a:r>
            <a:endParaRPr lang="en-US" sz="1200">
              <a:latin typeface="Arial Narrow" panose="020B0604020202020204" pitchFamily="34" charset="0"/>
              <a:cs typeface="Arial Narrow" panose="020B0604020202020204" pitchFamily="34" charset="0"/>
            </a:endParaRPr>
          </a:p>
        </p:txBody>
      </p:sp>
      <p:sp>
        <p:nvSpPr>
          <p:cNvPr id="47" name="Rectangle 46">
            <a:extLst>
              <a:ext uri="{FF2B5EF4-FFF2-40B4-BE49-F238E27FC236}">
                <a16:creationId xmlns:a16="http://schemas.microsoft.com/office/drawing/2014/main" id="{A108CADB-3B1D-EE48-B9B4-148137D14F49}"/>
              </a:ext>
            </a:extLst>
          </p:cNvPr>
          <p:cNvSpPr/>
          <p:nvPr/>
        </p:nvSpPr>
        <p:spPr>
          <a:xfrm>
            <a:off x="7721020" y="462944"/>
            <a:ext cx="2246084" cy="646331"/>
          </a:xfrm>
          <a:prstGeom prst="rect">
            <a:avLst/>
          </a:prstGeom>
        </p:spPr>
        <p:txBody>
          <a:bodyPr wrap="square">
            <a:spAutoFit/>
          </a:bodyPr>
          <a:lstStyle/>
          <a:p>
            <a:br>
              <a:rPr lang="en-US" sz="1200">
                <a:latin typeface="Arial Narrow" panose="020B0604020202020204" pitchFamily="34" charset="0"/>
                <a:cs typeface="Arial Narrow" panose="020B0604020202020204" pitchFamily="34" charset="0"/>
              </a:rPr>
            </a:br>
            <a:r>
              <a:rPr lang="en-US" sz="1200">
                <a:solidFill>
                  <a:srgbClr val="000000"/>
                </a:solidFill>
                <a:latin typeface="Arial Narrow" panose="020B0604020202020204" pitchFamily="34" charset="0"/>
                <a:cs typeface="Arial Narrow" panose="020B0604020202020204" pitchFamily="34" charset="0"/>
              </a:rPr>
              <a:t>ketol-acid </a:t>
            </a:r>
            <a:r>
              <a:rPr lang="en-US" sz="1200" err="1">
                <a:solidFill>
                  <a:srgbClr val="000000"/>
                </a:solidFill>
                <a:latin typeface="Arial Narrow" panose="020B0604020202020204" pitchFamily="34" charset="0"/>
                <a:cs typeface="Arial Narrow" panose="020B0604020202020204" pitchFamily="34" charset="0"/>
              </a:rPr>
              <a:t>reductoisomerase</a:t>
            </a:r>
            <a:r>
              <a:rPr lang="en-US" sz="1200">
                <a:solidFill>
                  <a:srgbClr val="000000"/>
                </a:solidFill>
                <a:latin typeface="Arial Narrow" panose="020B0604020202020204" pitchFamily="34" charset="0"/>
                <a:cs typeface="Arial Narrow" panose="020B0604020202020204" pitchFamily="34" charset="0"/>
              </a:rPr>
              <a:t> EC:</a:t>
            </a:r>
            <a:r>
              <a:rPr lang="en-US" sz="1200">
                <a:solidFill>
                  <a:srgbClr val="003399"/>
                </a:solidFill>
                <a:latin typeface="Arial Narrow" panose="020B0604020202020204" pitchFamily="34" charset="0"/>
                <a:cs typeface="Arial Narrow" panose="020B0604020202020204" pitchFamily="34" charset="0"/>
                <a:hlinkClick r:id="rId12"/>
              </a:rPr>
              <a:t>1.1.1.86</a:t>
            </a:r>
            <a:r>
              <a:rPr lang="en-US" sz="1200">
                <a:solidFill>
                  <a:srgbClr val="000000"/>
                </a:solidFill>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ilvC</a:t>
            </a:r>
            <a:r>
              <a:rPr lang="en-US" sz="1200">
                <a:solidFill>
                  <a:srgbClr val="000000"/>
                </a:solidFill>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49" name="Picture 48">
            <a:extLst>
              <a:ext uri="{FF2B5EF4-FFF2-40B4-BE49-F238E27FC236}">
                <a16:creationId xmlns:a16="http://schemas.microsoft.com/office/drawing/2014/main" id="{15944555-6B6D-F645-897A-BE3D7439FCFF}"/>
              </a:ext>
            </a:extLst>
          </p:cNvPr>
          <p:cNvPicPr>
            <a:picLocks noChangeAspect="1"/>
          </p:cNvPicPr>
          <p:nvPr/>
        </p:nvPicPr>
        <p:blipFill>
          <a:blip r:embed="rId13"/>
          <a:stretch>
            <a:fillRect/>
          </a:stretch>
        </p:blipFill>
        <p:spPr>
          <a:xfrm>
            <a:off x="7164364" y="3454771"/>
            <a:ext cx="3279518" cy="1137025"/>
          </a:xfrm>
          <a:prstGeom prst="rect">
            <a:avLst/>
          </a:prstGeom>
        </p:spPr>
      </p:pic>
      <p:sp>
        <p:nvSpPr>
          <p:cNvPr id="50" name="Rectangle 49">
            <a:extLst>
              <a:ext uri="{FF2B5EF4-FFF2-40B4-BE49-F238E27FC236}">
                <a16:creationId xmlns:a16="http://schemas.microsoft.com/office/drawing/2014/main" id="{5FDB1D9D-0C38-7F47-A16C-64C45C576815}"/>
              </a:ext>
            </a:extLst>
          </p:cNvPr>
          <p:cNvSpPr/>
          <p:nvPr/>
        </p:nvSpPr>
        <p:spPr>
          <a:xfrm>
            <a:off x="7318211" y="2977043"/>
            <a:ext cx="3051701"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S)-2-Aceto-2-hydroxybutanoate &lt;=&gt; (R)-3-Hydroxy-3-methyl-2-oxopentanoate (</a:t>
            </a:r>
            <a:r>
              <a:rPr lang="en-US" sz="1200">
                <a:solidFill>
                  <a:srgbClr val="FF0000"/>
                </a:solidFill>
                <a:latin typeface="Arial Narrow" panose="020B0604020202020204" pitchFamily="34" charset="0"/>
                <a:cs typeface="Arial Narrow" panose="020B0604020202020204" pitchFamily="34" charset="0"/>
              </a:rPr>
              <a:t>same as next)</a:t>
            </a:r>
          </a:p>
        </p:txBody>
      </p:sp>
    </p:spTree>
    <p:extLst>
      <p:ext uri="{BB962C8B-B14F-4D97-AF65-F5344CB8AC3E}">
        <p14:creationId xmlns:p14="http://schemas.microsoft.com/office/powerpoint/2010/main" val="249482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CF6491-3308-0046-AB4D-72D9A1BD3DF1}"/>
              </a:ext>
            </a:extLst>
          </p:cNvPr>
          <p:cNvSpPr/>
          <p:nvPr/>
        </p:nvSpPr>
        <p:spPr>
          <a:xfrm>
            <a:off x="4362320" y="227149"/>
            <a:ext cx="527709" cy="523220"/>
          </a:xfrm>
          <a:prstGeom prst="rect">
            <a:avLst/>
          </a:prstGeom>
        </p:spPr>
        <p:txBody>
          <a:bodyPr wrap="none">
            <a:spAutoFit/>
          </a:bodyPr>
          <a:lstStyle/>
          <a:p>
            <a:r>
              <a:rPr lang="en-US" sz="2800" b="1">
                <a:latin typeface="Arial Narrow" panose="020B0604020202020204" pitchFamily="34" charset="0"/>
                <a:cs typeface="Arial Narrow" panose="020B0604020202020204" pitchFamily="34" charset="0"/>
              </a:rPr>
              <a:t>5b</a:t>
            </a:r>
          </a:p>
        </p:txBody>
      </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 name="Rectangle 7">
            <a:extLst>
              <a:ext uri="{FF2B5EF4-FFF2-40B4-BE49-F238E27FC236}">
                <a16:creationId xmlns:a16="http://schemas.microsoft.com/office/drawing/2014/main" id="{1E9F84F3-FD06-7D49-9207-DC4416974CBE}"/>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pic>
        <p:nvPicPr>
          <p:cNvPr id="25" name="Picture 24">
            <a:extLst>
              <a:ext uri="{FF2B5EF4-FFF2-40B4-BE49-F238E27FC236}">
                <a16:creationId xmlns:a16="http://schemas.microsoft.com/office/drawing/2014/main" id="{4A7281A0-BF9A-744D-A0DC-1AE9C5CBA0F4}"/>
              </a:ext>
            </a:extLst>
          </p:cNvPr>
          <p:cNvPicPr>
            <a:picLocks noChangeAspect="1"/>
          </p:cNvPicPr>
          <p:nvPr/>
        </p:nvPicPr>
        <p:blipFill>
          <a:blip r:embed="rId2"/>
          <a:stretch>
            <a:fillRect/>
          </a:stretch>
        </p:blipFill>
        <p:spPr>
          <a:xfrm>
            <a:off x="270725" y="1193074"/>
            <a:ext cx="1423200" cy="1015150"/>
          </a:xfrm>
          <a:prstGeom prst="rect">
            <a:avLst/>
          </a:prstGeom>
        </p:spPr>
      </p:pic>
      <p:sp>
        <p:nvSpPr>
          <p:cNvPr id="26" name="Rectangle 25">
            <a:extLst>
              <a:ext uri="{FF2B5EF4-FFF2-40B4-BE49-F238E27FC236}">
                <a16:creationId xmlns:a16="http://schemas.microsoft.com/office/drawing/2014/main" id="{9866FB4F-9C22-CA46-AEE3-8694057EFB33}"/>
              </a:ext>
            </a:extLst>
          </p:cNvPr>
          <p:cNvSpPr/>
          <p:nvPr/>
        </p:nvSpPr>
        <p:spPr>
          <a:xfrm>
            <a:off x="270725" y="2325585"/>
            <a:ext cx="2164375" cy="276999"/>
          </a:xfrm>
          <a:prstGeom prst="rect">
            <a:avLst/>
          </a:prstGeom>
        </p:spPr>
        <p:txBody>
          <a:bodyPr wrap="none">
            <a:spAutoFit/>
          </a:bodyPr>
          <a:lstStyle/>
          <a:p>
            <a:r>
              <a:rPr lang="en-US" sz="1200">
                <a:solidFill>
                  <a:srgbClr val="000000"/>
                </a:solidFill>
                <a:latin typeface="Arial Narrow" panose="020B0604020202020204" pitchFamily="34" charset="0"/>
                <a:cs typeface="Arial Narrow" panose="020B0604020202020204" pitchFamily="34" charset="0"/>
              </a:rPr>
              <a:t>Hydroxy-3-methyl-2-oxopentanoate</a:t>
            </a:r>
            <a:endParaRPr lang="en-US" sz="1200">
              <a:latin typeface="Arial Narrow" panose="020B0604020202020204" pitchFamily="34" charset="0"/>
              <a:cs typeface="Arial Narrow" panose="020B0604020202020204" pitchFamily="34" charset="0"/>
            </a:endParaRPr>
          </a:p>
        </p:txBody>
      </p:sp>
      <p:pic>
        <p:nvPicPr>
          <p:cNvPr id="27" name="Picture 26">
            <a:extLst>
              <a:ext uri="{FF2B5EF4-FFF2-40B4-BE49-F238E27FC236}">
                <a16:creationId xmlns:a16="http://schemas.microsoft.com/office/drawing/2014/main" id="{DAC6563D-FFFD-EC45-80FB-8B65B5FC0D62}"/>
              </a:ext>
            </a:extLst>
          </p:cNvPr>
          <p:cNvPicPr>
            <a:picLocks noChangeAspect="1"/>
          </p:cNvPicPr>
          <p:nvPr/>
        </p:nvPicPr>
        <p:blipFill>
          <a:blip r:embed="rId3"/>
          <a:stretch>
            <a:fillRect/>
          </a:stretch>
        </p:blipFill>
        <p:spPr>
          <a:xfrm>
            <a:off x="4030659" y="1323755"/>
            <a:ext cx="1466696" cy="1049095"/>
          </a:xfrm>
          <a:prstGeom prst="rect">
            <a:avLst/>
          </a:prstGeom>
        </p:spPr>
      </p:pic>
      <p:sp>
        <p:nvSpPr>
          <p:cNvPr id="28" name="TextBox 27">
            <a:extLst>
              <a:ext uri="{FF2B5EF4-FFF2-40B4-BE49-F238E27FC236}">
                <a16:creationId xmlns:a16="http://schemas.microsoft.com/office/drawing/2014/main" id="{0EAB1BD7-E96A-234A-89B8-99F57D5F9F00}"/>
              </a:ext>
            </a:extLst>
          </p:cNvPr>
          <p:cNvSpPr txBox="1"/>
          <p:nvPr/>
        </p:nvSpPr>
        <p:spPr>
          <a:xfrm>
            <a:off x="3980330" y="2351269"/>
            <a:ext cx="1718740" cy="276999"/>
          </a:xfrm>
          <a:prstGeom prst="rect">
            <a:avLst/>
          </a:prstGeom>
          <a:noFill/>
        </p:spPr>
        <p:txBody>
          <a:bodyPr wrap="none" rtlCol="0">
            <a:spAutoFit/>
          </a:bodyPr>
          <a:lstStyle/>
          <a:p>
            <a:r>
              <a:rPr lang="en-US" sz="1200">
                <a:latin typeface="Arial Narrow" panose="020B0604020202020204" pitchFamily="34" charset="0"/>
                <a:cs typeface="Arial Narrow" panose="020B0604020202020204" pitchFamily="34" charset="0"/>
              </a:rPr>
              <a:t>Dihydroxy-3-methylvalerate</a:t>
            </a:r>
          </a:p>
        </p:txBody>
      </p:sp>
      <p:pic>
        <p:nvPicPr>
          <p:cNvPr id="29" name="Picture 28">
            <a:extLst>
              <a:ext uri="{FF2B5EF4-FFF2-40B4-BE49-F238E27FC236}">
                <a16:creationId xmlns:a16="http://schemas.microsoft.com/office/drawing/2014/main" id="{80949D79-B4E1-844D-8531-D11E369CA979}"/>
              </a:ext>
            </a:extLst>
          </p:cNvPr>
          <p:cNvPicPr>
            <a:picLocks noChangeAspect="1"/>
          </p:cNvPicPr>
          <p:nvPr/>
        </p:nvPicPr>
        <p:blipFill>
          <a:blip r:embed="rId4"/>
          <a:stretch>
            <a:fillRect/>
          </a:stretch>
        </p:blipFill>
        <p:spPr>
          <a:xfrm>
            <a:off x="6750088" y="1432115"/>
            <a:ext cx="1323870" cy="919354"/>
          </a:xfrm>
          <a:prstGeom prst="rect">
            <a:avLst/>
          </a:prstGeom>
        </p:spPr>
      </p:pic>
      <p:sp>
        <p:nvSpPr>
          <p:cNvPr id="30" name="TextBox 29">
            <a:extLst>
              <a:ext uri="{FF2B5EF4-FFF2-40B4-BE49-F238E27FC236}">
                <a16:creationId xmlns:a16="http://schemas.microsoft.com/office/drawing/2014/main" id="{652F979E-1513-5E40-8B3B-27606B6177FF}"/>
              </a:ext>
            </a:extLst>
          </p:cNvPr>
          <p:cNvSpPr txBox="1"/>
          <p:nvPr/>
        </p:nvSpPr>
        <p:spPr>
          <a:xfrm>
            <a:off x="6750088" y="2351469"/>
            <a:ext cx="1548822" cy="276999"/>
          </a:xfrm>
          <a:prstGeom prst="rect">
            <a:avLst/>
          </a:prstGeom>
          <a:noFill/>
        </p:spPr>
        <p:txBody>
          <a:bodyPr wrap="none" rtlCol="0">
            <a:spAutoFit/>
          </a:bodyPr>
          <a:lstStyle/>
          <a:p>
            <a:r>
              <a:rPr lang="en-US" sz="1200">
                <a:latin typeface="Arial Narrow" panose="020B0604020202020204" pitchFamily="34" charset="0"/>
                <a:cs typeface="Arial Narrow" panose="020B0604020202020204" pitchFamily="34" charset="0"/>
              </a:rPr>
              <a:t>Methyl-2-oxopentanoate</a:t>
            </a:r>
          </a:p>
        </p:txBody>
      </p:sp>
      <p:pic>
        <p:nvPicPr>
          <p:cNvPr id="31" name="Picture 30">
            <a:extLst>
              <a:ext uri="{FF2B5EF4-FFF2-40B4-BE49-F238E27FC236}">
                <a16:creationId xmlns:a16="http://schemas.microsoft.com/office/drawing/2014/main" id="{8544282D-E86E-C24A-B293-1C64A7C60C3E}"/>
              </a:ext>
            </a:extLst>
          </p:cNvPr>
          <p:cNvPicPr>
            <a:picLocks noChangeAspect="1"/>
          </p:cNvPicPr>
          <p:nvPr/>
        </p:nvPicPr>
        <p:blipFill>
          <a:blip r:embed="rId5"/>
          <a:stretch>
            <a:fillRect/>
          </a:stretch>
        </p:blipFill>
        <p:spPr>
          <a:xfrm>
            <a:off x="9844677" y="1323755"/>
            <a:ext cx="1390890" cy="1001830"/>
          </a:xfrm>
          <a:prstGeom prst="rect">
            <a:avLst/>
          </a:prstGeom>
        </p:spPr>
      </p:pic>
      <p:sp>
        <p:nvSpPr>
          <p:cNvPr id="35" name="Rectangle 34">
            <a:extLst>
              <a:ext uri="{FF2B5EF4-FFF2-40B4-BE49-F238E27FC236}">
                <a16:creationId xmlns:a16="http://schemas.microsoft.com/office/drawing/2014/main" id="{FAD620CE-B3A3-8243-8898-4BA306EE0773}"/>
              </a:ext>
            </a:extLst>
          </p:cNvPr>
          <p:cNvSpPr/>
          <p:nvPr/>
        </p:nvSpPr>
        <p:spPr>
          <a:xfrm>
            <a:off x="10096962" y="2212969"/>
            <a:ext cx="752129" cy="276999"/>
          </a:xfrm>
          <a:prstGeom prst="rect">
            <a:avLst/>
          </a:prstGeom>
        </p:spPr>
        <p:txBody>
          <a:bodyPr wrap="none">
            <a:spAutoFit/>
          </a:bodyPr>
          <a:lstStyle/>
          <a:p>
            <a:r>
              <a:rPr lang="en-US" sz="1200">
                <a:solidFill>
                  <a:srgbClr val="000000"/>
                </a:solidFill>
                <a:latin typeface="Arial Narrow" panose="020B0604020202020204" pitchFamily="34" charset="0"/>
                <a:cs typeface="Arial Narrow" panose="020B0604020202020204" pitchFamily="34" charset="0"/>
              </a:rPr>
              <a:t>Isoleucine</a:t>
            </a:r>
            <a:endParaRPr lang="en-US" sz="1200">
              <a:latin typeface="Arial Narrow" panose="020B0604020202020204" pitchFamily="34" charset="0"/>
              <a:cs typeface="Arial Narrow" panose="020B0604020202020204" pitchFamily="34" charset="0"/>
            </a:endParaRPr>
          </a:p>
        </p:txBody>
      </p:sp>
      <p:sp>
        <p:nvSpPr>
          <p:cNvPr id="9" name="Rectangle 8">
            <a:extLst>
              <a:ext uri="{FF2B5EF4-FFF2-40B4-BE49-F238E27FC236}">
                <a16:creationId xmlns:a16="http://schemas.microsoft.com/office/drawing/2014/main" id="{EEB9CBFE-EECF-F540-8DEB-63C7A09FD2F1}"/>
              </a:ext>
            </a:extLst>
          </p:cNvPr>
          <p:cNvSpPr/>
          <p:nvPr/>
        </p:nvSpPr>
        <p:spPr>
          <a:xfrm>
            <a:off x="7957275" y="693451"/>
            <a:ext cx="2220686" cy="461665"/>
          </a:xfrm>
          <a:prstGeom prst="rect">
            <a:avLst/>
          </a:prstGeom>
        </p:spPr>
        <p:txBody>
          <a:bodyPr wrap="square">
            <a:spAutoFit/>
          </a:bodyPr>
          <a:lstStyle/>
          <a:p>
            <a:r>
              <a:rPr lang="en-US" sz="1200">
                <a:solidFill>
                  <a:srgbClr val="FF0000"/>
                </a:solidFill>
                <a:latin typeface="Arial Narrow" panose="020B0604020202020204" pitchFamily="34" charset="0"/>
                <a:cs typeface="Arial Narrow" panose="020B0604020202020204" pitchFamily="34" charset="0"/>
              </a:rPr>
              <a:t>branched-chain</a:t>
            </a:r>
            <a:r>
              <a:rPr lang="en-US" sz="1200">
                <a:latin typeface="Arial Narrow" panose="020B0604020202020204" pitchFamily="34" charset="0"/>
                <a:cs typeface="Arial Narrow" panose="020B0604020202020204" pitchFamily="34" charset="0"/>
              </a:rPr>
              <a:t> amino acid aminotransferase </a:t>
            </a:r>
            <a:r>
              <a:rPr lang="en-US" sz="1200">
                <a:solidFill>
                  <a:srgbClr val="003399"/>
                </a:solidFill>
                <a:latin typeface="Arial Narrow" panose="020B0604020202020204" pitchFamily="34" charset="0"/>
                <a:cs typeface="Arial Narrow" panose="020B0604020202020204" pitchFamily="34" charset="0"/>
                <a:hlinkClick r:id="rId6"/>
              </a:rPr>
              <a:t>2.6.1.42</a:t>
            </a:r>
            <a:r>
              <a:rPr lang="en-US" sz="1200">
                <a:solidFill>
                  <a:srgbClr val="003399"/>
                </a:solidFill>
                <a:latin typeface="Arial Narrow" panose="020B0604020202020204" pitchFamily="34" charset="0"/>
                <a:cs typeface="Arial Narrow" panose="020B0604020202020204" pitchFamily="34" charset="0"/>
              </a:rPr>
              <a:t> (</a:t>
            </a:r>
            <a:r>
              <a:rPr lang="en-US" sz="1200" err="1">
                <a:latin typeface="Arial Narrow" panose="020B0604020202020204" pitchFamily="34" charset="0"/>
                <a:cs typeface="Arial Narrow" panose="020B0604020202020204" pitchFamily="34" charset="0"/>
              </a:rPr>
              <a:t>ilvE</a:t>
            </a:r>
            <a:r>
              <a:rPr lang="en-US" sz="1200">
                <a:latin typeface="Arial Narrow" panose="020B0604020202020204" pitchFamily="34" charset="0"/>
                <a:cs typeface="Arial Narrow" panose="020B0604020202020204" pitchFamily="34" charset="0"/>
              </a:rPr>
              <a:t>)</a:t>
            </a:r>
          </a:p>
        </p:txBody>
      </p:sp>
      <p:pic>
        <p:nvPicPr>
          <p:cNvPr id="11" name="Picture 10">
            <a:extLst>
              <a:ext uri="{FF2B5EF4-FFF2-40B4-BE49-F238E27FC236}">
                <a16:creationId xmlns:a16="http://schemas.microsoft.com/office/drawing/2014/main" id="{A3D7F0C7-FCF5-9A48-AAF1-EF4A7BCBC833}"/>
              </a:ext>
            </a:extLst>
          </p:cNvPr>
          <p:cNvPicPr>
            <a:picLocks noChangeAspect="1"/>
          </p:cNvPicPr>
          <p:nvPr/>
        </p:nvPicPr>
        <p:blipFill>
          <a:blip r:embed="rId7"/>
          <a:stretch>
            <a:fillRect/>
          </a:stretch>
        </p:blipFill>
        <p:spPr>
          <a:xfrm>
            <a:off x="7746658" y="3462415"/>
            <a:ext cx="4079966" cy="1298789"/>
          </a:xfrm>
          <a:prstGeom prst="rect">
            <a:avLst/>
          </a:prstGeom>
        </p:spPr>
      </p:pic>
      <p:sp>
        <p:nvSpPr>
          <p:cNvPr id="12" name="Rectangle 11">
            <a:extLst>
              <a:ext uri="{FF2B5EF4-FFF2-40B4-BE49-F238E27FC236}">
                <a16:creationId xmlns:a16="http://schemas.microsoft.com/office/drawing/2014/main" id="{17C50AED-2CC4-5B4E-B3C6-C9148CDD8D6B}"/>
              </a:ext>
            </a:extLst>
          </p:cNvPr>
          <p:cNvSpPr/>
          <p:nvPr/>
        </p:nvSpPr>
        <p:spPr>
          <a:xfrm>
            <a:off x="8221275" y="4761204"/>
            <a:ext cx="3605349"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L-Isoleucine + 2-Oxoglutarate &lt;=&gt; (S)-3-Methyl-2-oxopentanoic acid + L-Glutamate (and all others)</a:t>
            </a:r>
            <a:endParaRPr lang="en-US" sz="1200">
              <a:latin typeface="Arial Narrow" panose="020B0604020202020204" pitchFamily="34" charset="0"/>
              <a:cs typeface="Arial Narrow" panose="020B0604020202020204" pitchFamily="34" charset="0"/>
            </a:endParaRPr>
          </a:p>
        </p:txBody>
      </p:sp>
      <p:sp>
        <p:nvSpPr>
          <p:cNvPr id="15" name="Rectangle 14">
            <a:extLst>
              <a:ext uri="{FF2B5EF4-FFF2-40B4-BE49-F238E27FC236}">
                <a16:creationId xmlns:a16="http://schemas.microsoft.com/office/drawing/2014/main" id="{9AB2B07C-1B99-0348-81C3-C9EE38BA27CF}"/>
              </a:ext>
            </a:extLst>
          </p:cNvPr>
          <p:cNvSpPr/>
          <p:nvPr/>
        </p:nvSpPr>
        <p:spPr>
          <a:xfrm>
            <a:off x="5221974" y="741606"/>
            <a:ext cx="1718758"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dihydroxy-acid dehydratase </a:t>
            </a:r>
            <a:r>
              <a:rPr lang="en-US" sz="1200">
                <a:solidFill>
                  <a:srgbClr val="003399"/>
                </a:solidFill>
                <a:latin typeface="Arial Narrow" panose="020B0604020202020204" pitchFamily="34" charset="0"/>
                <a:cs typeface="Arial Narrow" panose="020B0604020202020204" pitchFamily="34" charset="0"/>
                <a:hlinkClick r:id="rId8"/>
              </a:rPr>
              <a:t>4.2.1.9</a:t>
            </a:r>
            <a:r>
              <a:rPr lang="en-US" sz="1200">
                <a:solidFill>
                  <a:srgbClr val="000000"/>
                </a:solidFill>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ilvD</a:t>
            </a:r>
            <a:r>
              <a:rPr lang="en-US" sz="1200">
                <a:solidFill>
                  <a:srgbClr val="000000"/>
                </a:solidFill>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17" name="Picture 16">
            <a:extLst>
              <a:ext uri="{FF2B5EF4-FFF2-40B4-BE49-F238E27FC236}">
                <a16:creationId xmlns:a16="http://schemas.microsoft.com/office/drawing/2014/main" id="{3CCA383C-A06C-B04A-BB9B-042A5BD1995F}"/>
              </a:ext>
            </a:extLst>
          </p:cNvPr>
          <p:cNvPicPr>
            <a:picLocks noChangeAspect="1"/>
          </p:cNvPicPr>
          <p:nvPr/>
        </p:nvPicPr>
        <p:blipFill>
          <a:blip r:embed="rId9"/>
          <a:stretch>
            <a:fillRect/>
          </a:stretch>
        </p:blipFill>
        <p:spPr>
          <a:xfrm>
            <a:off x="4749582" y="2970796"/>
            <a:ext cx="3024328" cy="1240941"/>
          </a:xfrm>
          <a:prstGeom prst="rect">
            <a:avLst/>
          </a:prstGeom>
        </p:spPr>
      </p:pic>
      <p:sp>
        <p:nvSpPr>
          <p:cNvPr id="18" name="Rectangle 17">
            <a:extLst>
              <a:ext uri="{FF2B5EF4-FFF2-40B4-BE49-F238E27FC236}">
                <a16:creationId xmlns:a16="http://schemas.microsoft.com/office/drawing/2014/main" id="{53543389-83FD-3F4A-91F5-F5EDFD9A6F37}"/>
              </a:ext>
            </a:extLst>
          </p:cNvPr>
          <p:cNvSpPr/>
          <p:nvPr/>
        </p:nvSpPr>
        <p:spPr>
          <a:xfrm>
            <a:off x="4157660" y="4211738"/>
            <a:ext cx="3165963" cy="461347"/>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2,3-Dihydroxy-3-methylpentanoate &lt;=&gt; (S)-3-Methyl-2-oxopentanoic acid + H2O</a:t>
            </a:r>
            <a:endParaRPr lang="en-US" sz="1200">
              <a:latin typeface="Arial Narrow" panose="020B0604020202020204" pitchFamily="34" charset="0"/>
              <a:cs typeface="Arial Narrow" panose="020B0604020202020204" pitchFamily="34" charset="0"/>
            </a:endParaRPr>
          </a:p>
        </p:txBody>
      </p:sp>
      <p:sp>
        <p:nvSpPr>
          <p:cNvPr id="19" name="Rectangle 18">
            <a:extLst>
              <a:ext uri="{FF2B5EF4-FFF2-40B4-BE49-F238E27FC236}">
                <a16:creationId xmlns:a16="http://schemas.microsoft.com/office/drawing/2014/main" id="{D70AE33D-4E58-B242-B0DD-65F61B45C61C}"/>
              </a:ext>
            </a:extLst>
          </p:cNvPr>
          <p:cNvSpPr/>
          <p:nvPr/>
        </p:nvSpPr>
        <p:spPr>
          <a:xfrm>
            <a:off x="1693925" y="462618"/>
            <a:ext cx="2040700" cy="461665"/>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ketol-acid </a:t>
            </a:r>
            <a:r>
              <a:rPr lang="en-US" sz="1200" err="1">
                <a:solidFill>
                  <a:srgbClr val="000000"/>
                </a:solidFill>
                <a:latin typeface="Arial Narrow" panose="020B0604020202020204" pitchFamily="34" charset="0"/>
                <a:cs typeface="Arial Narrow" panose="020B0604020202020204" pitchFamily="34" charset="0"/>
              </a:rPr>
              <a:t>reductoisomerase</a:t>
            </a:r>
            <a:r>
              <a:rPr lang="en-US" sz="1200">
                <a:solidFill>
                  <a:srgbClr val="000000"/>
                </a:solidFill>
                <a:latin typeface="Arial Narrow" panose="020B0604020202020204" pitchFamily="34" charset="0"/>
                <a:cs typeface="Arial Narrow" panose="020B0604020202020204" pitchFamily="34" charset="0"/>
              </a:rPr>
              <a:t> </a:t>
            </a:r>
            <a:r>
              <a:rPr lang="en-US" sz="1200">
                <a:solidFill>
                  <a:srgbClr val="003399"/>
                </a:solidFill>
                <a:latin typeface="Arial Narrow" panose="020B0604020202020204" pitchFamily="34" charset="0"/>
                <a:cs typeface="Arial Narrow" panose="020B0604020202020204" pitchFamily="34" charset="0"/>
                <a:hlinkClick r:id="rId10"/>
              </a:rPr>
              <a:t>1.1.1.86</a:t>
            </a:r>
            <a:r>
              <a:rPr lang="en-US" sz="1200">
                <a:solidFill>
                  <a:srgbClr val="000000"/>
                </a:solidFill>
                <a:latin typeface="Arial Narrow" panose="020B0604020202020204" pitchFamily="34" charset="0"/>
                <a:cs typeface="Arial Narrow" panose="020B0604020202020204" pitchFamily="34" charset="0"/>
              </a:rPr>
              <a:t> (</a:t>
            </a:r>
            <a:r>
              <a:rPr lang="en-US" sz="1200" err="1">
                <a:solidFill>
                  <a:srgbClr val="000000"/>
                </a:solidFill>
                <a:latin typeface="Arial Narrow" panose="020B0604020202020204" pitchFamily="34" charset="0"/>
                <a:cs typeface="Arial Narrow" panose="020B0604020202020204" pitchFamily="34" charset="0"/>
              </a:rPr>
              <a:t>ilvC</a:t>
            </a:r>
            <a:r>
              <a:rPr lang="en-US" sz="1200">
                <a:solidFill>
                  <a:srgbClr val="000000"/>
                </a:solidFill>
                <a:latin typeface="Arial Narrow" panose="020B0604020202020204" pitchFamily="34" charset="0"/>
                <a:cs typeface="Arial Narrow" panose="020B0604020202020204" pitchFamily="34" charset="0"/>
              </a:rPr>
              <a:t>)</a:t>
            </a:r>
            <a:endParaRPr lang="en-US" sz="1200">
              <a:latin typeface="Arial Narrow" panose="020B0604020202020204" pitchFamily="34" charset="0"/>
              <a:cs typeface="Arial Narrow" panose="020B0604020202020204" pitchFamily="34" charset="0"/>
            </a:endParaRPr>
          </a:p>
        </p:txBody>
      </p:sp>
      <p:pic>
        <p:nvPicPr>
          <p:cNvPr id="21" name="Picture 20">
            <a:extLst>
              <a:ext uri="{FF2B5EF4-FFF2-40B4-BE49-F238E27FC236}">
                <a16:creationId xmlns:a16="http://schemas.microsoft.com/office/drawing/2014/main" id="{6EC9E269-FEC6-614D-A07E-7E52A46E5E11}"/>
              </a:ext>
            </a:extLst>
          </p:cNvPr>
          <p:cNvPicPr>
            <a:picLocks noChangeAspect="1"/>
          </p:cNvPicPr>
          <p:nvPr/>
        </p:nvPicPr>
        <p:blipFill>
          <a:blip r:embed="rId11"/>
          <a:stretch>
            <a:fillRect/>
          </a:stretch>
        </p:blipFill>
        <p:spPr>
          <a:xfrm>
            <a:off x="99395" y="2719945"/>
            <a:ext cx="4940122" cy="1523204"/>
          </a:xfrm>
          <a:prstGeom prst="rect">
            <a:avLst/>
          </a:prstGeom>
        </p:spPr>
      </p:pic>
      <p:sp>
        <p:nvSpPr>
          <p:cNvPr id="23" name="Rectangle 22">
            <a:extLst>
              <a:ext uri="{FF2B5EF4-FFF2-40B4-BE49-F238E27FC236}">
                <a16:creationId xmlns:a16="http://schemas.microsoft.com/office/drawing/2014/main" id="{4D6E7308-0FA0-AA47-953C-5C2A6DAD380B}"/>
              </a:ext>
            </a:extLst>
          </p:cNvPr>
          <p:cNvSpPr/>
          <p:nvPr/>
        </p:nvSpPr>
        <p:spPr>
          <a:xfrm>
            <a:off x="579580" y="4026754"/>
            <a:ext cx="3155045" cy="646331"/>
          </a:xfrm>
          <a:prstGeom prst="rect">
            <a:avLst/>
          </a:prstGeom>
        </p:spPr>
        <p:txBody>
          <a:bodyPr wrap="square">
            <a:spAutoFit/>
          </a:bodyPr>
          <a:lstStyle/>
          <a:p>
            <a:r>
              <a:rPr lang="en-US" sz="1200">
                <a:solidFill>
                  <a:srgbClr val="000000"/>
                </a:solidFill>
                <a:latin typeface="Arial Narrow" panose="020B0604020202020204" pitchFamily="34" charset="0"/>
                <a:cs typeface="Arial Narrow" panose="020B0604020202020204" pitchFamily="34" charset="0"/>
              </a:rPr>
              <a:t>2,3-Dihydroxy-3-methylpentanoate + NADP+ &lt;=&gt; (R)-3-Hydroxy-3-methyl-2-oxopentanoate + NADPH + H+</a:t>
            </a:r>
            <a:endParaRPr lang="en-US" sz="120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93291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CF6491-3308-0046-AB4D-72D9A1BD3DF1}"/>
              </a:ext>
            </a:extLst>
          </p:cNvPr>
          <p:cNvSpPr/>
          <p:nvPr/>
        </p:nvSpPr>
        <p:spPr>
          <a:xfrm>
            <a:off x="4362320" y="227149"/>
            <a:ext cx="396262" cy="830997"/>
          </a:xfrm>
          <a:prstGeom prst="rect">
            <a:avLst/>
          </a:prstGeom>
        </p:spPr>
        <p:txBody>
          <a:bodyPr wrap="none">
            <a:spAutoFit/>
          </a:bodyPr>
          <a:lstStyle/>
          <a:p>
            <a:r>
              <a:rPr lang="en-US" sz="2400" b="1">
                <a:latin typeface="Arial Narrow" panose="020B0604020202020204" pitchFamily="34" charset="0"/>
                <a:cs typeface="Arial Narrow" panose="020B0604020202020204" pitchFamily="34" charset="0"/>
              </a:rPr>
              <a:t>6 </a:t>
            </a:r>
          </a:p>
          <a:p>
            <a:endParaRPr lang="en-US" sz="2400" b="1">
              <a:latin typeface="Arial Narrow" panose="020B0604020202020204" pitchFamily="34" charset="0"/>
              <a:cs typeface="Arial Narrow" panose="020B0604020202020204" pitchFamily="34" charset="0"/>
            </a:endParaRPr>
          </a:p>
        </p:txBody>
      </p:sp>
      <p:sp>
        <p:nvSpPr>
          <p:cNvPr id="14" name="Rectangle 5">
            <a:extLst>
              <a:ext uri="{FF2B5EF4-FFF2-40B4-BE49-F238E27FC236}">
                <a16:creationId xmlns:a16="http://schemas.microsoft.com/office/drawing/2014/main" id="{B807EA77-A414-BA4E-A258-9CB275C6AEFE}"/>
              </a:ext>
            </a:extLst>
          </p:cNvPr>
          <p:cNvSpPr>
            <a:spLocks noChangeArrowheads="1"/>
          </p:cNvSpPr>
          <p:nvPr/>
        </p:nvSpPr>
        <p:spPr bwMode="auto">
          <a:xfrm>
            <a:off x="0" y="-1385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24" name="Rectangle 23">
            <a:extLst>
              <a:ext uri="{FF2B5EF4-FFF2-40B4-BE49-F238E27FC236}">
                <a16:creationId xmlns:a16="http://schemas.microsoft.com/office/drawing/2014/main" id="{179056DC-6E1F-614E-9D75-2C62CEA88725}"/>
              </a:ext>
            </a:extLst>
          </p:cNvPr>
          <p:cNvSpPr/>
          <p:nvPr/>
        </p:nvSpPr>
        <p:spPr>
          <a:xfrm>
            <a:off x="13938735" y="4228880"/>
            <a:ext cx="880369" cy="276999"/>
          </a:xfrm>
          <a:prstGeom prst="rect">
            <a:avLst/>
          </a:prstGeom>
        </p:spPr>
        <p:txBody>
          <a:bodyPr wrap="none">
            <a:spAutoFit/>
          </a:bodyPr>
          <a:lstStyle/>
          <a:p>
            <a:r>
              <a:rPr lang="en-US" sz="1200">
                <a:latin typeface="Arial Narrow" panose="020B0604020202020204" pitchFamily="34" charset="0"/>
                <a:ea typeface="Times New Roman" panose="02020603050405020304" pitchFamily="18" charset="0"/>
                <a:cs typeface="Arial Narrow" panose="020B0604020202020204" pitchFamily="34" charset="0"/>
              </a:rPr>
              <a:t>homoserine</a:t>
            </a:r>
            <a:r>
              <a:rPr lang="en-US" sz="1200">
                <a:effectLst/>
                <a:latin typeface="Arial Narrow" panose="020B0604020202020204" pitchFamily="34" charset="0"/>
                <a:cs typeface="Arial Narrow" panose="020B0604020202020204" pitchFamily="34" charset="0"/>
              </a:rPr>
              <a:t> </a:t>
            </a:r>
            <a:endParaRPr lang="en-US" sz="1200">
              <a:latin typeface="Arial Narrow" panose="020B0604020202020204" pitchFamily="34" charset="0"/>
              <a:cs typeface="Arial Narrow" panose="020B0604020202020204" pitchFamily="34" charset="0"/>
            </a:endParaRPr>
          </a:p>
        </p:txBody>
      </p:sp>
      <p:sp>
        <p:nvSpPr>
          <p:cNvPr id="2" name="Rectangle 7">
            <a:extLst>
              <a:ext uri="{FF2B5EF4-FFF2-40B4-BE49-F238E27FC236}">
                <a16:creationId xmlns:a16="http://schemas.microsoft.com/office/drawing/2014/main" id="{1E9F84F3-FD06-7D49-9207-DC4416974CBE}"/>
              </a:ext>
            </a:extLst>
          </p:cNvPr>
          <p:cNvSpPr>
            <a:spLocks noChangeArrowheads="1"/>
          </p:cNvSpPr>
          <p:nvPr/>
        </p:nvSpPr>
        <p:spPr bwMode="auto">
          <a:xfrm>
            <a:off x="0" y="90100"/>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1200">
              <a:latin typeface="Arial Narrow" panose="020B0604020202020204" pitchFamily="34" charset="0"/>
              <a:cs typeface="Arial Narrow" panose="020B0604020202020204" pitchFamily="34" charset="0"/>
            </a:endParaRPr>
          </a:p>
        </p:txBody>
      </p:sp>
      <p:sp>
        <p:nvSpPr>
          <p:cNvPr id="3" name="Rounded Rectangle 2">
            <a:extLst>
              <a:ext uri="{FF2B5EF4-FFF2-40B4-BE49-F238E27FC236}">
                <a16:creationId xmlns:a16="http://schemas.microsoft.com/office/drawing/2014/main" id="{EBDC9E11-3F8F-0A46-9978-C30BA318AE99}"/>
              </a:ext>
            </a:extLst>
          </p:cNvPr>
          <p:cNvSpPr/>
          <p:nvPr/>
        </p:nvSpPr>
        <p:spPr>
          <a:xfrm>
            <a:off x="3164541" y="1766047"/>
            <a:ext cx="5853953" cy="1084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same as 5  + multiple transaminases</a:t>
            </a:r>
          </a:p>
        </p:txBody>
      </p:sp>
    </p:spTree>
    <p:extLst>
      <p:ext uri="{BB962C8B-B14F-4D97-AF65-F5344CB8AC3E}">
        <p14:creationId xmlns:p14="http://schemas.microsoft.com/office/powerpoint/2010/main" val="2183160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TotalTime>
  <Words>930</Words>
  <Application>Microsoft Macintosh PowerPoint</Application>
  <PresentationFormat>Widescreen</PresentationFormat>
  <Paragraphs>150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Narrow</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Fonstein, Michael</dc:creator>
  <cp:lastModifiedBy>Fonstein, Michael</cp:lastModifiedBy>
  <cp:revision>43</cp:revision>
  <dcterms:created xsi:type="dcterms:W3CDTF">2018-10-22T17:34:24Z</dcterms:created>
  <dcterms:modified xsi:type="dcterms:W3CDTF">2018-10-29T18:14:44Z</dcterms:modified>
</cp:coreProperties>
</file>